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0" r:id="rId2"/>
    <p:sldMasterId id="2147483658" r:id="rId3"/>
    <p:sldMasterId id="2147483662" r:id="rId4"/>
    <p:sldMasterId id="2147483664" r:id="rId5"/>
    <p:sldMasterId id="2147483666" r:id="rId6"/>
    <p:sldMasterId id="2147483654" r:id="rId7"/>
    <p:sldMasterId id="2147483668" r:id="rId8"/>
    <p:sldMasterId id="2147483670" r:id="rId9"/>
    <p:sldMasterId id="2147483672" r:id="rId10"/>
    <p:sldMasterId id="2147483674" r:id="rId11"/>
    <p:sldMasterId id="2147483676" r:id="rId12"/>
  </p:sldMasterIdLst>
  <p:notesMasterIdLst>
    <p:notesMasterId r:id="rId24"/>
  </p:notesMasterIdLst>
  <p:sldIdLst>
    <p:sldId id="263" r:id="rId13"/>
    <p:sldId id="257" r:id="rId14"/>
    <p:sldId id="260" r:id="rId15"/>
    <p:sldId id="261" r:id="rId16"/>
    <p:sldId id="265" r:id="rId17"/>
    <p:sldId id="266" r:id="rId18"/>
    <p:sldId id="277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62E"/>
    <a:srgbClr val="D12B88"/>
    <a:srgbClr val="E94B28"/>
    <a:srgbClr val="75AB2C"/>
    <a:srgbClr val="0C4C97"/>
    <a:srgbClr val="59BBA4"/>
    <a:srgbClr val="C6152E"/>
    <a:srgbClr val="06718B"/>
    <a:srgbClr val="48A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6AD0-2F48-47D6-884E-B861688B956A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2D97-77F7-40F1-8DFD-9A17AB3FC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– as all arrive</a:t>
            </a:r>
          </a:p>
          <a:p>
            <a:endParaRPr lang="en-US" dirty="0"/>
          </a:p>
          <a:p>
            <a:r>
              <a:rPr lang="en-US" dirty="0"/>
              <a:t>Counting some coins – image on screen but be counting physical coins – or have yourself on video counting them?</a:t>
            </a:r>
          </a:p>
          <a:p>
            <a:endParaRPr lang="en-US" dirty="0"/>
          </a:p>
          <a:p>
            <a:r>
              <a:rPr lang="en-US" dirty="0"/>
              <a:t>Acting wondering what you could spend them 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96F9F-AFCC-48B6-9CCB-74828920AB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3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96F9F-AFCC-48B6-9CCB-74828920AB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2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0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759E-3BE5-36E5-F8F0-54D88E0C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1BC6-E9DB-E9E5-3E4D-87538402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D104-BC15-F933-ABED-05147DE1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586-D2DB-4173-9BF3-621DCB685289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80EE-C548-17F5-FD3C-FE2957A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FC06-EE42-7F7B-DC7B-BC4E7D7B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9D5D-F585-435B-991F-6C0B885C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6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75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9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5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42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759E-3BE5-36E5-F8F0-54D88E0C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1BC6-E9DB-E9E5-3E4D-87538402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D104-BC15-F933-ABED-05147DE1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586-D2DB-4173-9BF3-621DCB685289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80EE-C548-17F5-FD3C-FE2957A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FC06-EE42-7F7B-DC7B-BC4E7D7B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9D5D-F585-435B-991F-6C0B885C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1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CD639-88A4-F4E0-9BA0-C2568F92AC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A1F8E-6886-4D6D-60ED-C59C8CA7E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57901-47DF-A2E4-ABB4-5B43B8F6A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2D49B-FE08-B984-7C80-DA8074DA0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E54C2-ED00-5692-BEBE-C95BB7235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31082-5CA7-1382-19DE-0B291872C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01A90-353D-1BC1-0628-8B0E49C74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4DEC0-2B3A-201A-8270-571E34E89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49C0C-4854-8BA9-162F-2DE00B7B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714DA-45D2-F2A9-3E35-8F50C3C71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F5E8D-6348-6A38-2116-7D995F6165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4539E-53C2-4FCB-DBEF-51B746B4E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002BC3-87CF-F27F-D737-621E43811282}"/>
              </a:ext>
            </a:extLst>
          </p:cNvPr>
          <p:cNvSpPr txBox="1">
            <a:spLocks/>
          </p:cNvSpPr>
          <p:nvPr/>
        </p:nvSpPr>
        <p:spPr>
          <a:xfrm>
            <a:off x="622851" y="2835551"/>
            <a:ext cx="5728253" cy="148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enorite" pitchFamily="2" charset="0"/>
              </a:rPr>
              <a:t>Thankfulness, Generosity and Maths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E57948-3C4B-7146-5491-BC6F692B121D}"/>
              </a:ext>
            </a:extLst>
          </p:cNvPr>
          <p:cNvSpPr txBox="1">
            <a:spLocks/>
          </p:cNvSpPr>
          <p:nvPr/>
        </p:nvSpPr>
        <p:spPr>
          <a:xfrm>
            <a:off x="622851" y="4532242"/>
            <a:ext cx="5340626" cy="40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>
                <a:latin typeface="Tenorite" pitchFamily="2" charset="0"/>
              </a:rPr>
              <a:t>Assembly – maths week 2023</a:t>
            </a:r>
          </a:p>
        </p:txBody>
      </p:sp>
      <p:pic>
        <p:nvPicPr>
          <p:cNvPr id="7" name="Picture 6" descr="A cartoon of a person holding a jar of coins&#10;&#10;Description automatically generated with medium confidence">
            <a:extLst>
              <a:ext uri="{FF2B5EF4-FFF2-40B4-BE49-F238E27FC236}">
                <a16:creationId xmlns:a16="http://schemas.microsoft.com/office/drawing/2014/main" id="{464687A1-748C-9A65-D673-1CCB51BDB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898" y="655983"/>
            <a:ext cx="4110700" cy="58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0" y="1267573"/>
            <a:ext cx="5752990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 (secular):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1" y="2831107"/>
            <a:ext cx="4764157" cy="2283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Let us leave today feeling Thankful for everything we have and the people around us who are kind and share with us.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3D1A60-4384-AABF-0F45-8C34D4425C67}"/>
              </a:ext>
            </a:extLst>
          </p:cNvPr>
          <p:cNvGrpSpPr>
            <a:grpSpLocks noChangeAspect="1"/>
          </p:cNvGrpSpPr>
          <p:nvPr/>
        </p:nvGrpSpPr>
        <p:grpSpPr>
          <a:xfrm>
            <a:off x="6023140" y="508432"/>
            <a:ext cx="5708646" cy="5040176"/>
            <a:chOff x="6023140" y="508432"/>
            <a:chExt cx="5708646" cy="5040176"/>
          </a:xfrm>
        </p:grpSpPr>
        <p:pic>
          <p:nvPicPr>
            <p:cNvPr id="7" name="Picture 6" descr="A cartoon of a person in a red shirt&#10;&#10;Description automatically generated">
              <a:extLst>
                <a:ext uri="{FF2B5EF4-FFF2-40B4-BE49-F238E27FC236}">
                  <a16:creationId xmlns:a16="http://schemas.microsoft.com/office/drawing/2014/main" id="{D51EE7E7-8C24-5834-D67E-0DE1C1A3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270" y="2377440"/>
              <a:ext cx="1553516" cy="3171168"/>
            </a:xfrm>
            <a:prstGeom prst="rect">
              <a:avLst/>
            </a:prstGeom>
          </p:spPr>
        </p:pic>
        <p:pic>
          <p:nvPicPr>
            <p:cNvPr id="8" name="Picture 7" descr="A cartoon of a person&#10;&#10;Description automatically generated">
              <a:extLst>
                <a:ext uri="{FF2B5EF4-FFF2-40B4-BE49-F238E27FC236}">
                  <a16:creationId xmlns:a16="http://schemas.microsoft.com/office/drawing/2014/main" id="{DF173A77-8526-B16A-F9D4-9E6B1D93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3820" y="1498538"/>
              <a:ext cx="1161934" cy="3133072"/>
            </a:xfrm>
            <a:prstGeom prst="rect">
              <a:avLst/>
            </a:prstGeom>
          </p:spPr>
        </p:pic>
        <p:pic>
          <p:nvPicPr>
            <p:cNvPr id="9" name="Picture 8" descr="A cartoon of a child&#10;&#10;Description automatically generated">
              <a:extLst>
                <a:ext uri="{FF2B5EF4-FFF2-40B4-BE49-F238E27FC236}">
                  <a16:creationId xmlns:a16="http://schemas.microsoft.com/office/drawing/2014/main" id="{C899495B-3195-380A-DA29-E53DC00FC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8746" y="1533921"/>
              <a:ext cx="1264564" cy="3433437"/>
            </a:xfrm>
            <a:prstGeom prst="rect">
              <a:avLst/>
            </a:prstGeom>
          </p:spPr>
        </p:pic>
        <p:pic>
          <p:nvPicPr>
            <p:cNvPr id="10" name="Picture 9" descr="A cartoon of a person with his hands on his hips&#10;&#10;Description automatically generated">
              <a:extLst>
                <a:ext uri="{FF2B5EF4-FFF2-40B4-BE49-F238E27FC236}">
                  <a16:creationId xmlns:a16="http://schemas.microsoft.com/office/drawing/2014/main" id="{9A3851FF-28D8-8B87-E185-95FC0F506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3140" y="2219961"/>
              <a:ext cx="1419423" cy="3248478"/>
            </a:xfrm>
            <a:prstGeom prst="rect">
              <a:avLst/>
            </a:prstGeom>
          </p:spPr>
        </p:pic>
        <p:pic>
          <p:nvPicPr>
            <p:cNvPr id="11" name="Picture 10" descr="A cartoon of a child&#10;&#10;Description automatically generated">
              <a:extLst>
                <a:ext uri="{FF2B5EF4-FFF2-40B4-BE49-F238E27FC236}">
                  <a16:creationId xmlns:a16="http://schemas.microsoft.com/office/drawing/2014/main" id="{F0FADD1D-D4B6-3D1C-C0DB-8EAC70309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9915" y="508432"/>
              <a:ext cx="1162956" cy="3890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04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78F5-33D1-F35B-342D-2E3C387F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Thought For the 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5968E-4D79-BBB2-C779-EFE15FD8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2326640"/>
            <a:ext cx="5948680" cy="202184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800" b="1" dirty="0">
                <a:solidFill>
                  <a:srgbClr val="59BAA4"/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b="1" dirty="0">
              <a:solidFill>
                <a:srgbClr val="59BAA4"/>
              </a:solidFill>
              <a:effectLst/>
              <a:latin typeface="Tenorite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1" kern="100" dirty="0">
                <a:solidFill>
                  <a:srgbClr val="44546A"/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really thankful, what do you do? You share!</a:t>
            </a:r>
            <a:endParaRPr lang="en-GB" sz="1800" b="1" kern="100" dirty="0">
              <a:solidFill>
                <a:srgbClr val="44546A"/>
              </a:solidFill>
              <a:effectLst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solidFill>
                  <a:srgbClr val="44546A"/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W. Clement Stone – businessman and author.</a:t>
            </a:r>
            <a:endParaRPr lang="en-GB" sz="1800" kern="100" dirty="0">
              <a:effectLst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W. Clement Stone Quotes">
            <a:extLst>
              <a:ext uri="{FF2B5EF4-FFF2-40B4-BE49-F238E27FC236}">
                <a16:creationId xmlns:a16="http://schemas.microsoft.com/office/drawing/2014/main" id="{76AB4E14-FDD4-F51E-6DDE-7F02A0DD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280" y="695008"/>
            <a:ext cx="4856163" cy="4856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7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73D402D-0F65-2FB3-4FE1-8373BDEB2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7920"/>
            <a:ext cx="1353954" cy="1353954"/>
          </a:xfrm>
          <a:prstGeom prst="rect">
            <a:avLst/>
          </a:prstGeom>
        </p:spPr>
      </p:pic>
      <p:pic>
        <p:nvPicPr>
          <p:cNvPr id="5" name="Picture 4" descr="A silver coin with a crown and thistle&#10;&#10;Description automatically generated">
            <a:extLst>
              <a:ext uri="{FF2B5EF4-FFF2-40B4-BE49-F238E27FC236}">
                <a16:creationId xmlns:a16="http://schemas.microsoft.com/office/drawing/2014/main" id="{E6136922-B7CF-9D68-E81E-68FEAFEA4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517920"/>
            <a:ext cx="1353954" cy="1353954"/>
          </a:xfrm>
          <a:prstGeom prst="rect">
            <a:avLst/>
          </a:prstGeom>
        </p:spPr>
      </p:pic>
      <p:pic>
        <p:nvPicPr>
          <p:cNvPr id="9" name="Picture 8" descr="A silver coin with a person holding a stick&#10;&#10;Description automatically generated">
            <a:extLst>
              <a:ext uri="{FF2B5EF4-FFF2-40B4-BE49-F238E27FC236}">
                <a16:creationId xmlns:a16="http://schemas.microsoft.com/office/drawing/2014/main" id="{EC43EF5E-24FA-6536-A5FA-DADCDD4C5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517920"/>
            <a:ext cx="1353954" cy="1353954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CA85FD9F-183A-3068-3ECD-3F7C5756A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322907"/>
            <a:ext cx="1353954" cy="1353954"/>
          </a:xfrm>
          <a:prstGeom prst="rect">
            <a:avLst/>
          </a:prstGeom>
        </p:spPr>
      </p:pic>
      <p:pic>
        <p:nvPicPr>
          <p:cNvPr id="8" name="Picture 7" descr="A silver coin with a lion on it&#10;&#10;Description automatically generated">
            <a:extLst>
              <a:ext uri="{FF2B5EF4-FFF2-40B4-BE49-F238E27FC236}">
                <a16:creationId xmlns:a16="http://schemas.microsoft.com/office/drawing/2014/main" id="{41ABF258-A370-3979-E86D-E478B042E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2322907"/>
            <a:ext cx="1353954" cy="1353954"/>
          </a:xfrm>
          <a:prstGeom prst="rect">
            <a:avLst/>
          </a:prstGeom>
        </p:spPr>
      </p:pic>
      <p:pic>
        <p:nvPicPr>
          <p:cNvPr id="4" name="Picture 3" descr="A gold and silver coin&#10;&#10;Description automatically generated">
            <a:extLst>
              <a:ext uri="{FF2B5EF4-FFF2-40B4-BE49-F238E27FC236}">
                <a16:creationId xmlns:a16="http://schemas.microsoft.com/office/drawing/2014/main" id="{AA10C7B5-5809-091D-05A3-E339B92A6B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2322907"/>
            <a:ext cx="1353954" cy="1353954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A48EAAB0-5B54-6EFD-04CD-F06DE4F424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129482"/>
            <a:ext cx="1353954" cy="1353954"/>
          </a:xfrm>
          <a:prstGeom prst="rect">
            <a:avLst/>
          </a:prstGeom>
        </p:spPr>
      </p:pic>
      <p:pic>
        <p:nvPicPr>
          <p:cNvPr id="6" name="Picture 5" descr="A silver coin with a dragon on it&#10;&#10;Description automatically generated">
            <a:extLst>
              <a:ext uri="{FF2B5EF4-FFF2-40B4-BE49-F238E27FC236}">
                <a16:creationId xmlns:a16="http://schemas.microsoft.com/office/drawing/2014/main" id="{72CEC79F-2EBE-A235-DE51-4622E07080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4129482"/>
            <a:ext cx="1353954" cy="1353954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373C7CE2-EC7A-DF54-FECE-648C95FB2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1" y="4129482"/>
            <a:ext cx="1353954" cy="1353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02FA2-0B21-AD1E-41D2-D94ACFC4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684" y="728904"/>
            <a:ext cx="5204184" cy="540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08E25-A2E8-770F-1AC2-6C1D0E902274}"/>
              </a:ext>
            </a:extLst>
          </p:cNvPr>
          <p:cNvSpPr txBox="1"/>
          <p:nvPr/>
        </p:nvSpPr>
        <p:spPr>
          <a:xfrm>
            <a:off x="7898042" y="985173"/>
            <a:ext cx="384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6162E"/>
                </a:solidFill>
                <a:latin typeface="Tenorite" panose="00000500000000000000" pitchFamily="2" charset="0"/>
              </a:rPr>
              <a:t>What coins are these?</a:t>
            </a:r>
          </a:p>
          <a:p>
            <a:endParaRPr lang="en-US" sz="3000" b="1" dirty="0">
              <a:solidFill>
                <a:srgbClr val="C6162E"/>
              </a:solidFill>
              <a:latin typeface="Tenorite" panose="00000500000000000000" pitchFamily="2" charset="0"/>
            </a:endParaRPr>
          </a:p>
          <a:p>
            <a:r>
              <a:rPr lang="en-US" sz="3000" b="1" dirty="0">
                <a:solidFill>
                  <a:srgbClr val="C6162E"/>
                </a:solidFill>
                <a:latin typeface="Tenorite" panose="00000500000000000000" pitchFamily="2" charset="0"/>
              </a:rPr>
              <a:t>How much is here?</a:t>
            </a:r>
            <a:endParaRPr lang="en-GB" sz="3000" b="1" dirty="0">
              <a:solidFill>
                <a:srgbClr val="C6162E"/>
              </a:solidFill>
              <a:latin typeface="Tenorite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15AC-2A27-71F3-5EA4-18277413BAFD}"/>
              </a:ext>
            </a:extLst>
          </p:cNvPr>
          <p:cNvSpPr txBox="1">
            <a:spLocks/>
          </p:cNvSpPr>
          <p:nvPr/>
        </p:nvSpPr>
        <p:spPr>
          <a:xfrm>
            <a:off x="3999605" y="195504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16" name="Picture 15" descr="A cartoon of a child&#10;&#10;Description automatically generated">
            <a:extLst>
              <a:ext uri="{FF2B5EF4-FFF2-40B4-BE49-F238E27FC236}">
                <a16:creationId xmlns:a16="http://schemas.microsoft.com/office/drawing/2014/main" id="{6A224E29-97AB-FADC-5459-166F7A658EC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55" y="728904"/>
            <a:ext cx="3646487" cy="51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C07190-922A-F10B-43AF-46D8D2B36753}"/>
              </a:ext>
            </a:extLst>
          </p:cNvPr>
          <p:cNvSpPr txBox="1">
            <a:spLocks/>
          </p:cNvSpPr>
          <p:nvPr/>
        </p:nvSpPr>
        <p:spPr>
          <a:xfrm>
            <a:off x="881491" y="15317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6152E"/>
                </a:solidFill>
                <a:latin typeface="Tenorite" pitchFamily="2" charset="0"/>
              </a:rPr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6C578-CC65-F265-F7E9-022259090E3C}"/>
              </a:ext>
            </a:extLst>
          </p:cNvPr>
          <p:cNvSpPr txBox="1">
            <a:spLocks/>
          </p:cNvSpPr>
          <p:nvPr/>
        </p:nvSpPr>
        <p:spPr>
          <a:xfrm>
            <a:off x="881491" y="2240722"/>
            <a:ext cx="662674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by generosity? </a:t>
            </a:r>
          </a:p>
          <a:p>
            <a:pPr>
              <a:lnSpc>
                <a:spcPct val="140000"/>
              </a:lnSpc>
            </a:pP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by thankfulness?</a:t>
            </a:r>
          </a:p>
          <a:p>
            <a:pPr>
              <a:lnSpc>
                <a:spcPct val="140000"/>
              </a:lnSpc>
            </a:pP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my mathematics!  (or </a:t>
            </a:r>
            <a:r>
              <a:rPr lang="en-US" sz="1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maths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A78558-4D6E-4AF3-0065-6B46FE66CFD3}"/>
              </a:ext>
            </a:extLst>
          </p:cNvPr>
          <p:cNvSpPr txBox="1">
            <a:spLocks/>
          </p:cNvSpPr>
          <p:nvPr/>
        </p:nvSpPr>
        <p:spPr>
          <a:xfrm>
            <a:off x="881491" y="5875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9" name="Picture 8" descr="A cartoon of a person with his hands on his hips&#10;&#10;Description automatically generated">
            <a:extLst>
              <a:ext uri="{FF2B5EF4-FFF2-40B4-BE49-F238E27FC236}">
                <a16:creationId xmlns:a16="http://schemas.microsoft.com/office/drawing/2014/main" id="{F82B2772-B839-7024-B334-EE5C678C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42847" y="713411"/>
            <a:ext cx="2172498" cy="49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4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C07190-922A-F10B-43AF-46D8D2B36753}"/>
              </a:ext>
            </a:extLst>
          </p:cNvPr>
          <p:cNvSpPr txBox="1">
            <a:spLocks/>
          </p:cNvSpPr>
          <p:nvPr/>
        </p:nvSpPr>
        <p:spPr>
          <a:xfrm>
            <a:off x="3713921" y="2076261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rgbClr val="C6152E"/>
                </a:solidFill>
                <a:latin typeface="Tenorite" pitchFamily="2" charset="0"/>
              </a:rPr>
              <a:t>Listen to the Story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A78558-4D6E-4AF3-0065-6B46FE66CFD3}"/>
              </a:ext>
            </a:extLst>
          </p:cNvPr>
          <p:cNvSpPr txBox="1">
            <a:spLocks/>
          </p:cNvSpPr>
          <p:nvPr/>
        </p:nvSpPr>
        <p:spPr>
          <a:xfrm>
            <a:off x="0" y="384316"/>
            <a:ext cx="12192000" cy="25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11" name="Picture 10" descr="A cartoon of a child&#10;&#10;Description automatically generated">
            <a:extLst>
              <a:ext uri="{FF2B5EF4-FFF2-40B4-BE49-F238E27FC236}">
                <a16:creationId xmlns:a16="http://schemas.microsoft.com/office/drawing/2014/main" id="{00729D17-B0CA-FB0A-6576-8700AEFF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16" y="873150"/>
            <a:ext cx="1574437" cy="4274777"/>
          </a:xfrm>
          <a:prstGeom prst="rect">
            <a:avLst/>
          </a:prstGeom>
        </p:spPr>
      </p:pic>
      <p:pic>
        <p:nvPicPr>
          <p:cNvPr id="16" name="Picture 15" descr="A cartoon of a person in a red shirt&#10;&#10;Description automatically generated">
            <a:extLst>
              <a:ext uri="{FF2B5EF4-FFF2-40B4-BE49-F238E27FC236}">
                <a16:creationId xmlns:a16="http://schemas.microsoft.com/office/drawing/2014/main" id="{01EF31B9-6779-7E3B-9F08-9EA13146E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41712" y="890931"/>
            <a:ext cx="2076740" cy="423921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77008E-D609-590C-3053-089F906EE404}"/>
              </a:ext>
            </a:extLst>
          </p:cNvPr>
          <p:cNvSpPr txBox="1">
            <a:spLocks/>
          </p:cNvSpPr>
          <p:nvPr/>
        </p:nvSpPr>
        <p:spPr>
          <a:xfrm>
            <a:off x="310321" y="5002341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C6152E"/>
                </a:solidFill>
                <a:latin typeface="Tenorite" pitchFamily="2" charset="0"/>
              </a:rPr>
              <a:t>Ash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5CBAC3-5420-186A-35EF-1B20A5E5321A}"/>
              </a:ext>
            </a:extLst>
          </p:cNvPr>
          <p:cNvSpPr txBox="1">
            <a:spLocks/>
          </p:cNvSpPr>
          <p:nvPr/>
        </p:nvSpPr>
        <p:spPr>
          <a:xfrm>
            <a:off x="7320721" y="5002341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C6152E"/>
                </a:solidFill>
                <a:latin typeface="Tenorite" pitchFamily="2" charset="0"/>
              </a:rPr>
              <a:t>Shay</a:t>
            </a:r>
          </a:p>
        </p:txBody>
      </p:sp>
    </p:spTree>
    <p:extLst>
      <p:ext uri="{BB962C8B-B14F-4D97-AF65-F5344CB8AC3E}">
        <p14:creationId xmlns:p14="http://schemas.microsoft.com/office/powerpoint/2010/main" val="278641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2EAAB7-A352-3A78-7B36-910B1BE61C26}"/>
              </a:ext>
            </a:extLst>
          </p:cNvPr>
          <p:cNvSpPr txBox="1">
            <a:spLocks/>
          </p:cNvSpPr>
          <p:nvPr/>
        </p:nvSpPr>
        <p:spPr>
          <a:xfrm>
            <a:off x="622852" y="2448339"/>
            <a:ext cx="4764158" cy="1537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Tenorite" pitchFamily="2" charset="0"/>
              </a:rPr>
              <a:t>How well were you listening?</a:t>
            </a:r>
          </a:p>
        </p:txBody>
      </p:sp>
      <p:pic>
        <p:nvPicPr>
          <p:cNvPr id="8" name="Picture 7" descr="A child writing on a book&#10;&#10;Description automatically generated with low confidence">
            <a:extLst>
              <a:ext uri="{FF2B5EF4-FFF2-40B4-BE49-F238E27FC236}">
                <a16:creationId xmlns:a16="http://schemas.microsoft.com/office/drawing/2014/main" id="{49751731-4398-ABA1-4CCF-FAFC51967A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25" y="1209259"/>
            <a:ext cx="4764158" cy="47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641230-4524-8925-23CD-31C00A123C97}"/>
              </a:ext>
            </a:extLst>
          </p:cNvPr>
          <p:cNvSpPr txBox="1">
            <a:spLocks/>
          </p:cNvSpPr>
          <p:nvPr/>
        </p:nvSpPr>
        <p:spPr>
          <a:xfrm>
            <a:off x="622852" y="13285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59BBA4"/>
                </a:solidFill>
                <a:latin typeface="Tenorite" pitchFamily="2" charset="0"/>
              </a:rPr>
              <a:t>Which bits of this story showed: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E603-08BA-71C7-70BE-ECBA27B7F424}"/>
              </a:ext>
            </a:extLst>
          </p:cNvPr>
          <p:cNvSpPr txBox="1">
            <a:spLocks/>
          </p:cNvSpPr>
          <p:nvPr/>
        </p:nvSpPr>
        <p:spPr>
          <a:xfrm>
            <a:off x="622853" y="2514601"/>
            <a:ext cx="4756534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Generosity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Thankfulness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Maths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CF1BD6-8548-E6FE-0036-2B34150B6186}"/>
              </a:ext>
            </a:extLst>
          </p:cNvPr>
          <p:cNvSpPr txBox="1">
            <a:spLocks/>
          </p:cNvSpPr>
          <p:nvPr/>
        </p:nvSpPr>
        <p:spPr>
          <a:xfrm>
            <a:off x="622852" y="384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9" name="Picture 8" descr="A cartoon of a child&#10;&#10;Description automatically generated">
            <a:extLst>
              <a:ext uri="{FF2B5EF4-FFF2-40B4-BE49-F238E27FC236}">
                <a16:creationId xmlns:a16="http://schemas.microsoft.com/office/drawing/2014/main" id="{2BE03E46-492E-A166-5986-7BFFD647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16" y="873150"/>
            <a:ext cx="1574437" cy="4274777"/>
          </a:xfrm>
          <a:prstGeom prst="rect">
            <a:avLst/>
          </a:prstGeom>
        </p:spPr>
      </p:pic>
      <p:pic>
        <p:nvPicPr>
          <p:cNvPr id="10" name="Picture 9" descr="A cartoon of a person in a red shirt&#10;&#10;Description automatically generated">
            <a:extLst>
              <a:ext uri="{FF2B5EF4-FFF2-40B4-BE49-F238E27FC236}">
                <a16:creationId xmlns:a16="http://schemas.microsoft.com/office/drawing/2014/main" id="{B43DAFFF-5D21-1DC8-7C09-2ACB1061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7552" y="908710"/>
            <a:ext cx="2076740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1" y="15825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Reflecting: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1" y="2768601"/>
            <a:ext cx="800850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 you think Shay was making wise choices?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Should Ash have reminded his friend to say thank you for the money?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How could Shay show gratitude for the money?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E37CE11D-31CC-82BE-FD54-7AB84376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16" y="873150"/>
            <a:ext cx="1574437" cy="42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1" y="994798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Responding: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0" y="1955801"/>
            <a:ext cx="894322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If you like, you could say this short prayer(faith)/thought(secular) with the children.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 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(Dear Lord God)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Thank you for the good things we have and for surprises and special gifts.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Please help us to think carefully about the things we can spend our money on.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Please help us to be really thankful to the people who share things with us. 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(Amen.)</a:t>
            </a:r>
          </a:p>
          <a:p>
            <a:pPr>
              <a:lnSpc>
                <a:spcPct val="140000"/>
              </a:lnSpc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8" name="Picture 7" descr="A cartoon of a person&#10;&#10;Description automatically generated">
            <a:extLst>
              <a:ext uri="{FF2B5EF4-FFF2-40B4-BE49-F238E27FC236}">
                <a16:creationId xmlns:a16="http://schemas.microsoft.com/office/drawing/2014/main" id="{A533F38C-96B6-A326-68E6-5DF1F234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79548" y="1189565"/>
            <a:ext cx="160042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0" y="1267573"/>
            <a:ext cx="5752990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 (faith based):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871331" y="2219961"/>
            <a:ext cx="955282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As we remember our thankfulness to God,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May God the Father encourage us,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God the Son befriend us,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And God the Holy Spirit support us.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Amen</a:t>
            </a:r>
          </a:p>
          <a:p>
            <a:pPr>
              <a:lnSpc>
                <a:spcPct val="140000"/>
              </a:lnSpc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11" name="Picture 10" descr="A cartoon of a person in a red shirt&#10;&#10;Description automatically generated">
            <a:extLst>
              <a:ext uri="{FF2B5EF4-FFF2-40B4-BE49-F238E27FC236}">
                <a16:creationId xmlns:a16="http://schemas.microsoft.com/office/drawing/2014/main" id="{728ADDA4-6991-8873-F951-B609C083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270" y="2377440"/>
            <a:ext cx="1553516" cy="3171168"/>
          </a:xfrm>
          <a:prstGeom prst="rect">
            <a:avLst/>
          </a:prstGeom>
        </p:spPr>
      </p:pic>
      <p:pic>
        <p:nvPicPr>
          <p:cNvPr id="13" name="Picture 12" descr="A cartoon of a person&#10;&#10;Description automatically generated">
            <a:extLst>
              <a:ext uri="{FF2B5EF4-FFF2-40B4-BE49-F238E27FC236}">
                <a16:creationId xmlns:a16="http://schemas.microsoft.com/office/drawing/2014/main" id="{A900D97A-28E2-844B-0D28-D78E26F1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820" y="1498538"/>
            <a:ext cx="1161934" cy="3133072"/>
          </a:xfrm>
          <a:prstGeom prst="rect">
            <a:avLst/>
          </a:prstGeom>
        </p:spPr>
      </p:pic>
      <p:pic>
        <p:nvPicPr>
          <p:cNvPr id="15" name="Picture 14" descr="A cartoon of a child&#10;&#10;Description automatically generated">
            <a:extLst>
              <a:ext uri="{FF2B5EF4-FFF2-40B4-BE49-F238E27FC236}">
                <a16:creationId xmlns:a16="http://schemas.microsoft.com/office/drawing/2014/main" id="{4E4E572C-7AFA-BED2-4687-A6F7A4CA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746" y="1533921"/>
            <a:ext cx="1264564" cy="3433437"/>
          </a:xfrm>
          <a:prstGeom prst="rect">
            <a:avLst/>
          </a:prstGeom>
        </p:spPr>
      </p:pic>
      <p:pic>
        <p:nvPicPr>
          <p:cNvPr id="17" name="Picture 16" descr="A cartoon of a person with his hands on his hips&#10;&#10;Description automatically generated">
            <a:extLst>
              <a:ext uri="{FF2B5EF4-FFF2-40B4-BE49-F238E27FC236}">
                <a16:creationId xmlns:a16="http://schemas.microsoft.com/office/drawing/2014/main" id="{05DA9D5E-69DE-DA5F-B2E1-1A1CF32A2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140" y="2219961"/>
            <a:ext cx="1419423" cy="3248478"/>
          </a:xfrm>
          <a:prstGeom prst="rect">
            <a:avLst/>
          </a:prstGeom>
        </p:spPr>
      </p:pic>
      <p:pic>
        <p:nvPicPr>
          <p:cNvPr id="18" name="Picture 17" descr="A cartoon of a child&#10;&#10;Description automatically generated">
            <a:extLst>
              <a:ext uri="{FF2B5EF4-FFF2-40B4-BE49-F238E27FC236}">
                <a16:creationId xmlns:a16="http://schemas.microsoft.com/office/drawing/2014/main" id="{BF773311-C91E-E1B3-2C70-1989BEC5A3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915" y="508432"/>
            <a:ext cx="1162956" cy="38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2041"/>
      </p:ext>
    </p:extLst>
  </p:cSld>
  <p:clrMapOvr>
    <a:masterClrMapping/>
  </p:clrMapOvr>
</p:sld>
</file>

<file path=ppt/theme/theme1.xml><?xml version="1.0" encoding="utf-8"?>
<a:theme xmlns:a="http://schemas.openxmlformats.org/drawingml/2006/main" name="Head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6D2E030E-D6BD-4632-A63E-FBDAC6B15B40}"/>
    </a:ext>
  </a:extLst>
</a:theme>
</file>

<file path=ppt/theme/theme10.xml><?xml version="1.0" encoding="utf-8"?>
<a:theme xmlns:a="http://schemas.openxmlformats.org/drawingml/2006/main" name="Content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1CA55589-9C01-4F80-A3D3-FFAFB8650E4C}"/>
    </a:ext>
  </a:extLst>
</a:theme>
</file>

<file path=ppt/theme/theme11.xml><?xml version="1.0" encoding="utf-8"?>
<a:theme xmlns:a="http://schemas.openxmlformats.org/drawingml/2006/main" name="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DC79408C-1D17-4F41-8E0F-94DBFAA04855}"/>
    </a:ext>
  </a:extLst>
</a:theme>
</file>

<file path=ppt/theme/theme12.xml><?xml version="1.0" encoding="utf-8"?>
<a:theme xmlns:a="http://schemas.openxmlformats.org/drawingml/2006/main" name="Content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E83A5B7C-6128-4703-A544-CE8461C66AEC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569DBB69-EED0-4415-A8F2-685CB5218E74}"/>
    </a:ext>
  </a:extLst>
</a:theme>
</file>

<file path=ppt/theme/theme3.xml><?xml version="1.0" encoding="utf-8"?>
<a:theme xmlns:a="http://schemas.openxmlformats.org/drawingml/2006/main" name="Header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C4D1611F-522B-456B-841F-0FEEF69D08BD}"/>
    </a:ext>
  </a:extLst>
</a:theme>
</file>

<file path=ppt/theme/theme4.xml><?xml version="1.0" encoding="utf-8"?>
<a:theme xmlns:a="http://schemas.openxmlformats.org/drawingml/2006/main" name="Header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A9B329CF-6902-4F3E-859E-4D65537CC01D}"/>
    </a:ext>
  </a:extLst>
</a:theme>
</file>

<file path=ppt/theme/theme5.xml><?xml version="1.0" encoding="utf-8"?>
<a:theme xmlns:a="http://schemas.openxmlformats.org/drawingml/2006/main" name="Header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1760C130-593F-470E-892D-776C3404DD92}"/>
    </a:ext>
  </a:extLst>
</a:theme>
</file>

<file path=ppt/theme/theme6.xml><?xml version="1.0" encoding="utf-8"?>
<a:theme xmlns:a="http://schemas.openxmlformats.org/drawingml/2006/main" name="Header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232318A5-6FFF-434F-8781-6BE56D2C414E}"/>
    </a:ext>
  </a:extLst>
</a:theme>
</file>

<file path=ppt/theme/theme7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0172BA9C-245E-4B2C-82CE-FC7B955A10F2}"/>
    </a:ext>
  </a:extLst>
</a:theme>
</file>

<file path=ppt/theme/theme8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B7B80A84-A4D2-4B5E-9C3C-508062266232}"/>
    </a:ext>
  </a:extLst>
</a:theme>
</file>

<file path=ppt/theme/theme9.xml><?xml version="1.0" encoding="utf-8"?>
<a:theme xmlns:a="http://schemas.openxmlformats.org/drawingml/2006/main" name="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E19DF7E1-0198-4705-8FAA-8DE5366470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LifeSavers_Presentation_Template</Template>
  <TotalTime>2363</TotalTime>
  <Words>358</Words>
  <Application>Microsoft Macintosh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Bree Serif</vt:lpstr>
      <vt:lpstr>Calibri</vt:lpstr>
      <vt:lpstr>Calibri Light</vt:lpstr>
      <vt:lpstr>Tenorite</vt:lpstr>
      <vt:lpstr>Header Slide 1</vt:lpstr>
      <vt:lpstr>Header Slide 2</vt:lpstr>
      <vt:lpstr>Header Slide 3</vt:lpstr>
      <vt:lpstr>Header Slide 4</vt:lpstr>
      <vt:lpstr>Header Slide 5</vt:lpstr>
      <vt:lpstr>Header Slide 6</vt:lpstr>
      <vt:lpstr>Content Slide 1</vt:lpstr>
      <vt:lpstr>Content Slide 2</vt:lpstr>
      <vt:lpstr>Content Slide 3</vt:lpstr>
      <vt:lpstr>Content Slide 4</vt:lpstr>
      <vt:lpstr>Content Slide 5</vt:lpstr>
      <vt:lpstr>Content Slide 6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Thought For the Day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Danielle Hunt</dc:creator>
  <cp:keywords/>
  <dc:description/>
  <cp:lastModifiedBy>Andrew Jeffrey</cp:lastModifiedBy>
  <cp:revision>5</cp:revision>
  <dcterms:created xsi:type="dcterms:W3CDTF">2023-11-01T20:40:46Z</dcterms:created>
  <dcterms:modified xsi:type="dcterms:W3CDTF">2023-11-13T17:15:26Z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1786541</vt:lpwstr>
  </property>
  <property fmtid="{D5CDD505-2E9C-101B-9397-08002B2CF9AE}" pid="3" name="NXPowerLiteSettings">
    <vt:lpwstr>F70005D002A000</vt:lpwstr>
  </property>
  <property fmtid="{D5CDD505-2E9C-101B-9397-08002B2CF9AE}" pid="4" name="NXPowerLiteVersion">
    <vt:lpwstr>D10.0.2</vt:lpwstr>
  </property>
</Properties>
</file>