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theme+xml" PartName="/ppt/theme/theme2.xml"/>
  <Override ContentType="application/vnd.openxmlformats-officedocument.presentationml.slideLayout+xml" PartName="/ppt/slideLayouts/slideLayout3.xml"/>
  <Override ContentType="application/vnd.openxmlformats-officedocument.theme+xml" PartName="/ppt/theme/theme3.xml"/>
  <Override ContentType="application/vnd.openxmlformats-officedocument.presentationml.slideLayout+xml" PartName="/ppt/slideLayouts/slideLayout4.xml"/>
  <Override ContentType="application/vnd.openxmlformats-officedocument.theme+xml" PartName="/ppt/theme/theme4.xml"/>
  <Override ContentType="application/vnd.openxmlformats-officedocument.presentationml.slideLayout+xml" PartName="/ppt/slideLayouts/slideLayout5.xml"/>
  <Override ContentType="application/vnd.openxmlformats-officedocument.theme+xml" PartName="/ppt/theme/theme5.xml"/>
  <Override ContentType="application/vnd.openxmlformats-officedocument.presentationml.slideLayout+xml" PartName="/ppt/slideLayouts/slideLayout6.xml"/>
  <Override ContentType="application/vnd.openxmlformats-officedocument.theme+xml" PartName="/ppt/theme/them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theme+xml" PartName="/ppt/theme/theme8.xml"/>
  <Override ContentType="application/vnd.openxmlformats-officedocument.presentationml.slideLayout+xml" PartName="/ppt/slideLayouts/slideLayout11.xml"/>
  <Override ContentType="application/vnd.openxmlformats-officedocument.theme+xml" PartName="/ppt/theme/theme9.xml"/>
  <Override ContentType="application/vnd.openxmlformats-officedocument.presentationml.slideLayout+xml" PartName="/ppt/slideLayouts/slideLayout12.xml"/>
  <Override ContentType="application/vnd.openxmlformats-officedocument.theme+xml" PartName="/ppt/theme/theme10.xml"/>
  <Override ContentType="application/vnd.openxmlformats-officedocument.presentationml.slideLayout+xml" PartName="/ppt/slideLayouts/slideLayout13.xml"/>
  <Override ContentType="application/vnd.openxmlformats-officedocument.theme+xml" PartName="/ppt/theme/theme11.xml"/>
  <Override ContentType="application/vnd.openxmlformats-officedocument.presentationml.slideLayout+xml" PartName="/ppt/slideLayouts/slideLayout14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0" r:id="rId2"/>
    <p:sldMasterId id="2147483658" r:id="rId3"/>
    <p:sldMasterId id="2147483662" r:id="rId4"/>
    <p:sldMasterId id="2147483664" r:id="rId5"/>
    <p:sldMasterId id="2147483666" r:id="rId6"/>
    <p:sldMasterId id="2147483654" r:id="rId7"/>
    <p:sldMasterId id="2147483668" r:id="rId8"/>
    <p:sldMasterId id="2147483670" r:id="rId9"/>
    <p:sldMasterId id="2147483672" r:id="rId10"/>
    <p:sldMasterId id="2147483674" r:id="rId11"/>
    <p:sldMasterId id="2147483676" r:id="rId12"/>
  </p:sldMasterIdLst>
  <p:notesMasterIdLst>
    <p:notesMasterId r:id="rId24"/>
  </p:notesMasterIdLst>
  <p:sldIdLst>
    <p:sldId id="263" r:id="rId13"/>
    <p:sldId id="257" r:id="rId14"/>
    <p:sldId id="260" r:id="rId15"/>
    <p:sldId id="261" r:id="rId16"/>
    <p:sldId id="265" r:id="rId17"/>
    <p:sldId id="266" r:id="rId18"/>
    <p:sldId id="277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62E"/>
    <a:srgbClr val="D12B88"/>
    <a:srgbClr val="E94B28"/>
    <a:srgbClr val="75AB2C"/>
    <a:srgbClr val="0C4C97"/>
    <a:srgbClr val="59BBA4"/>
    <a:srgbClr val="C6152E"/>
    <a:srgbClr val="06718B"/>
    <a:srgbClr val="48A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6327"/>
  </p:normalViewPr>
  <p:slideViewPr>
    <p:cSldViewPr snapToGrid="0">
      <p:cViewPr varScale="1">
        <p:scale>
          <a:sx n="94" d="100"/>
          <a:sy n="94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6AD0-2F48-47D6-884E-B861688B956A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2D97-77F7-40F1-8DFD-9A17AB3FC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4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– as all arrive</a:t>
            </a:r>
          </a:p>
          <a:p>
            <a:endParaRPr lang="en-US" dirty="0"/>
          </a:p>
          <a:p>
            <a:r>
              <a:rPr lang="en-US" dirty="0"/>
              <a:t>Counting some coins – image on screen but be counting physical coins – or have yourself on video counting them?</a:t>
            </a:r>
          </a:p>
          <a:p>
            <a:endParaRPr lang="en-US" dirty="0"/>
          </a:p>
          <a:p>
            <a:r>
              <a:rPr lang="en-US" dirty="0"/>
              <a:t>Acting wondering what you could spend them 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96F9F-AFCC-48B6-9CCB-74828920AB2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3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96F9F-AFCC-48B6-9CCB-74828920AB2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2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0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759E-3BE5-36E5-F8F0-54D88E0C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1BC6-E9DB-E9E5-3E4D-87538402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D104-BC15-F933-ABED-05147DE1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586-D2DB-4173-9BF3-621DCB68528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80EE-C548-17F5-FD3C-FE2957A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FC06-EE42-7F7B-DC7B-BC4E7D7B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9D5D-F585-435B-991F-6C0B885C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6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75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9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0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5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0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42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759E-3BE5-36E5-F8F0-54D88E0C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1BC6-E9DB-E9E5-3E4D-875384022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D104-BC15-F933-ABED-05147DE1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6586-D2DB-4173-9BF3-621DCB68528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580EE-C548-17F5-FD3C-FE2957A9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FC06-EE42-7F7B-DC7B-BC4E7D7B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9D5D-F585-435B-991F-6C0B885C4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51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BCD639-88A4-F4E0-9BA0-C2568F92AC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1A1F8E-6886-4D6D-60ED-C59C8CA7E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57901-47DF-A2E4-ABB4-5B43B8F6A5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2D49B-FE08-B984-7C80-DA8074DA0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E54C2-ED00-5692-BEBE-C95BB7235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31082-5CA7-1382-19DE-0B291872C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301A90-353D-1BC1-0628-8B0E49C74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4DEC0-2B3A-201A-8270-571E34E89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49C0C-4854-8BA9-162F-2DE00B7B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2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714DA-45D2-F2A9-3E35-8F50C3C71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F5E8D-6348-6A38-2116-7D995F6165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4539E-53C2-4FCB-DBEF-51B746B4E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Bree Serif" panose="020005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002BC3-87CF-F27F-D737-621E43811282}"/>
              </a:ext>
            </a:extLst>
          </p:cNvPr>
          <p:cNvSpPr txBox="1">
            <a:spLocks/>
          </p:cNvSpPr>
          <p:nvPr/>
        </p:nvSpPr>
        <p:spPr>
          <a:xfrm>
            <a:off x="622851" y="2835551"/>
            <a:ext cx="5728253" cy="148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enorite" pitchFamily="2" charset="0"/>
              </a:rPr>
              <a:t>Thankfulness, Generosity and Maths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E57948-3C4B-7146-5491-BC6F692B121D}"/>
              </a:ext>
            </a:extLst>
          </p:cNvPr>
          <p:cNvSpPr txBox="1">
            <a:spLocks/>
          </p:cNvSpPr>
          <p:nvPr/>
        </p:nvSpPr>
        <p:spPr>
          <a:xfrm>
            <a:off x="622851" y="4532242"/>
            <a:ext cx="5340626" cy="40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>
                <a:latin typeface="Tenorite" pitchFamily="2" charset="0"/>
              </a:rPr>
              <a:t>Assembly – maths week 2023</a:t>
            </a:r>
          </a:p>
        </p:txBody>
      </p:sp>
      <p:pic>
        <p:nvPicPr>
          <p:cNvPr id="7" name="Picture 6" descr="A cartoon of a person holding a jar of coins&#10;&#10;Description automatically generated with medium confidence">
            <a:extLst>
              <a:ext uri="{FF2B5EF4-FFF2-40B4-BE49-F238E27FC236}">
                <a16:creationId xmlns:a16="http://schemas.microsoft.com/office/drawing/2014/main" id="{464687A1-748C-9A65-D673-1CCB51BD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898" y="655983"/>
            <a:ext cx="4110700" cy="58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0" y="1267573"/>
            <a:ext cx="5752990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 (secular):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1" y="2831107"/>
            <a:ext cx="5935869" cy="2283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Let us leave today feeling Thankful for everything we have and the people around us who are kind and share with us.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6" name="Picture 5" descr="A group of cartoon dinosaurs&#10;&#10;Description automatically generated">
            <a:extLst>
              <a:ext uri="{FF2B5EF4-FFF2-40B4-BE49-F238E27FC236}">
                <a16:creationId xmlns:a16="http://schemas.microsoft.com/office/drawing/2014/main" id="{4CFA503B-DAEE-C153-04EA-B1C1F531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738152"/>
            <a:ext cx="4086183" cy="28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78F5-33D1-F35B-342D-2E3C387F8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Thought For the 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5968E-4D79-BBB2-C779-EFE15FD8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2326640"/>
            <a:ext cx="5948680" cy="202184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1800" b="1" dirty="0">
                <a:solidFill>
                  <a:srgbClr val="59BAA4"/>
                </a:solidFill>
                <a:effectLst/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b="1" dirty="0">
              <a:solidFill>
                <a:srgbClr val="59BAA4"/>
              </a:solidFill>
              <a:effectLst/>
              <a:latin typeface="Tenorite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i="1" kern="100" dirty="0">
                <a:solidFill>
                  <a:srgbClr val="44546A"/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really thankful, what do you do? You share!</a:t>
            </a:r>
            <a:endParaRPr lang="en-GB" sz="1800" b="1" kern="100" dirty="0">
              <a:solidFill>
                <a:srgbClr val="44546A"/>
              </a:solidFill>
              <a:effectLst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kern="100" dirty="0">
                <a:solidFill>
                  <a:srgbClr val="44546A"/>
                </a:solidFill>
                <a:effectLst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W. Clement Stone – businessman and author.</a:t>
            </a:r>
            <a:endParaRPr lang="en-GB" sz="1800" kern="100" dirty="0">
              <a:effectLst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W. Clement Stone Quotes">
            <a:extLst>
              <a:ext uri="{FF2B5EF4-FFF2-40B4-BE49-F238E27FC236}">
                <a16:creationId xmlns:a16="http://schemas.microsoft.com/office/drawing/2014/main" id="{76AB4E14-FDD4-F51E-6DDE-7F02A0DD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695008"/>
            <a:ext cx="4856163" cy="4856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7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73D402D-0F65-2FB3-4FE1-8373BDEB2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7920"/>
            <a:ext cx="1353954" cy="1353954"/>
          </a:xfrm>
          <a:prstGeom prst="rect">
            <a:avLst/>
          </a:prstGeom>
        </p:spPr>
      </p:pic>
      <p:pic>
        <p:nvPicPr>
          <p:cNvPr id="5" name="Picture 4" descr="A silver coin with a crown and thistle&#10;&#10;Description automatically generated">
            <a:extLst>
              <a:ext uri="{FF2B5EF4-FFF2-40B4-BE49-F238E27FC236}">
                <a16:creationId xmlns:a16="http://schemas.microsoft.com/office/drawing/2014/main" id="{E6136922-B7CF-9D68-E81E-68FEAFEA40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517920"/>
            <a:ext cx="1353954" cy="1353954"/>
          </a:xfrm>
          <a:prstGeom prst="rect">
            <a:avLst/>
          </a:prstGeom>
        </p:spPr>
      </p:pic>
      <p:pic>
        <p:nvPicPr>
          <p:cNvPr id="9" name="Picture 8" descr="A silver coin with a person holding a stick&#10;&#10;Description automatically generated">
            <a:extLst>
              <a:ext uri="{FF2B5EF4-FFF2-40B4-BE49-F238E27FC236}">
                <a16:creationId xmlns:a16="http://schemas.microsoft.com/office/drawing/2014/main" id="{EC43EF5E-24FA-6536-A5FA-DADCDD4C57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17920"/>
            <a:ext cx="1353954" cy="1353954"/>
          </a:xfrm>
          <a:prstGeom prst="rect">
            <a:avLst/>
          </a:prstGeom>
        </p:spPr>
      </p:pic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CA85FD9F-183A-3068-3ECD-3F7C5756A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22907"/>
            <a:ext cx="1353954" cy="1353954"/>
          </a:xfrm>
          <a:prstGeom prst="rect">
            <a:avLst/>
          </a:prstGeom>
        </p:spPr>
      </p:pic>
      <p:pic>
        <p:nvPicPr>
          <p:cNvPr id="8" name="Picture 7" descr="A silver coin with a lion on it&#10;&#10;Description automatically generated">
            <a:extLst>
              <a:ext uri="{FF2B5EF4-FFF2-40B4-BE49-F238E27FC236}">
                <a16:creationId xmlns:a16="http://schemas.microsoft.com/office/drawing/2014/main" id="{41ABF258-A370-3979-E86D-E478B042E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322907"/>
            <a:ext cx="1353954" cy="1353954"/>
          </a:xfrm>
          <a:prstGeom prst="rect">
            <a:avLst/>
          </a:prstGeom>
        </p:spPr>
      </p:pic>
      <p:pic>
        <p:nvPicPr>
          <p:cNvPr id="4" name="Picture 3" descr="A gold and silver coin&#10;&#10;Description automatically generated">
            <a:extLst>
              <a:ext uri="{FF2B5EF4-FFF2-40B4-BE49-F238E27FC236}">
                <a16:creationId xmlns:a16="http://schemas.microsoft.com/office/drawing/2014/main" id="{AA10C7B5-5809-091D-05A3-E339B92A6B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2322907"/>
            <a:ext cx="1353954" cy="1353954"/>
          </a:xfrm>
          <a:prstGeom prst="rect">
            <a:avLst/>
          </a:prstGeom>
        </p:spPr>
      </p:pic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A48EAAB0-5B54-6EFD-04CD-F06DE4F424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29482"/>
            <a:ext cx="1353954" cy="1353954"/>
          </a:xfrm>
          <a:prstGeom prst="rect">
            <a:avLst/>
          </a:prstGeom>
        </p:spPr>
      </p:pic>
      <p:pic>
        <p:nvPicPr>
          <p:cNvPr id="6" name="Picture 5" descr="A silver coin with a dragon on it&#10;&#10;Description automatically generated">
            <a:extLst>
              <a:ext uri="{FF2B5EF4-FFF2-40B4-BE49-F238E27FC236}">
                <a16:creationId xmlns:a16="http://schemas.microsoft.com/office/drawing/2014/main" id="{72CEC79F-2EBE-A235-DE51-4622E07080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129482"/>
            <a:ext cx="1353954" cy="1353954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373C7CE2-EC7A-DF54-FECE-648C95FB2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129482"/>
            <a:ext cx="1353954" cy="1353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02FA2-0B21-AD1E-41D2-D94ACFC4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684" y="728904"/>
            <a:ext cx="5204184" cy="5400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14" name="Picture 13" descr="A green dinosaur with a red hat&#10;&#10;Description automatically generated">
            <a:extLst>
              <a:ext uri="{FF2B5EF4-FFF2-40B4-BE49-F238E27FC236}">
                <a16:creationId xmlns:a16="http://schemas.microsoft.com/office/drawing/2014/main" id="{25AA10CF-8108-9892-3EAE-BCCC3F69D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1595" y="1871874"/>
            <a:ext cx="5357520" cy="3742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B08E25-A2E8-770F-1AC2-6C1D0E902274}"/>
              </a:ext>
            </a:extLst>
          </p:cNvPr>
          <p:cNvSpPr txBox="1"/>
          <p:nvPr/>
        </p:nvSpPr>
        <p:spPr>
          <a:xfrm>
            <a:off x="7898042" y="985173"/>
            <a:ext cx="3841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6162E"/>
                </a:solidFill>
                <a:latin typeface="Tenorite" panose="00000500000000000000" pitchFamily="2" charset="0"/>
              </a:rPr>
              <a:t>What coins are these?</a:t>
            </a:r>
          </a:p>
          <a:p>
            <a:endParaRPr lang="en-US" sz="3000" b="1" dirty="0">
              <a:solidFill>
                <a:srgbClr val="C6162E"/>
              </a:solidFill>
              <a:latin typeface="Tenorite" panose="00000500000000000000" pitchFamily="2" charset="0"/>
            </a:endParaRPr>
          </a:p>
          <a:p>
            <a:r>
              <a:rPr lang="en-US" sz="3000" b="1" dirty="0">
                <a:solidFill>
                  <a:srgbClr val="C6162E"/>
                </a:solidFill>
                <a:latin typeface="Tenorite" panose="00000500000000000000" pitchFamily="2" charset="0"/>
              </a:rPr>
              <a:t>How much is here?</a:t>
            </a:r>
            <a:endParaRPr lang="en-GB" sz="3000" b="1" dirty="0">
              <a:solidFill>
                <a:srgbClr val="C6162E"/>
              </a:solidFill>
              <a:latin typeface="Tenorite" panose="00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D15AC-2A27-71F3-5EA4-18277413BAFD}"/>
              </a:ext>
            </a:extLst>
          </p:cNvPr>
          <p:cNvSpPr txBox="1">
            <a:spLocks/>
          </p:cNvSpPr>
          <p:nvPr/>
        </p:nvSpPr>
        <p:spPr>
          <a:xfrm>
            <a:off x="3999605" y="195504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</p:spTree>
    <p:extLst>
      <p:ext uri="{BB962C8B-B14F-4D97-AF65-F5344CB8AC3E}">
        <p14:creationId xmlns:p14="http://schemas.microsoft.com/office/powerpoint/2010/main" val="36220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C07190-922A-F10B-43AF-46D8D2B36753}"/>
              </a:ext>
            </a:extLst>
          </p:cNvPr>
          <p:cNvSpPr txBox="1">
            <a:spLocks/>
          </p:cNvSpPr>
          <p:nvPr/>
        </p:nvSpPr>
        <p:spPr>
          <a:xfrm>
            <a:off x="881491" y="15317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rgbClr val="C6152E"/>
                </a:solidFill>
                <a:latin typeface="Tenorite" pitchFamily="2" charset="0"/>
              </a:rPr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6C578-CC65-F265-F7E9-022259090E3C}"/>
              </a:ext>
            </a:extLst>
          </p:cNvPr>
          <p:cNvSpPr txBox="1">
            <a:spLocks/>
          </p:cNvSpPr>
          <p:nvPr/>
        </p:nvSpPr>
        <p:spPr>
          <a:xfrm>
            <a:off x="881491" y="2240722"/>
            <a:ext cx="662674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by generosity? </a:t>
            </a:r>
          </a:p>
          <a:p>
            <a:pPr>
              <a:lnSpc>
                <a:spcPct val="140000"/>
              </a:lnSpc>
            </a:pP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by thankfulness?</a:t>
            </a:r>
          </a:p>
          <a:p>
            <a:pPr>
              <a:lnSpc>
                <a:spcPct val="140000"/>
              </a:lnSpc>
            </a:pP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  <a:p>
            <a:pPr>
              <a:lnSpc>
                <a:spcPct val="140000"/>
              </a:lnSpc>
            </a:pP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Does anyone know what we mean my mathematics!  (or </a:t>
            </a:r>
            <a:r>
              <a:rPr lang="en-US" sz="1800" b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maths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A78558-4D6E-4AF3-0065-6B46FE66CFD3}"/>
              </a:ext>
            </a:extLst>
          </p:cNvPr>
          <p:cNvSpPr txBox="1">
            <a:spLocks/>
          </p:cNvSpPr>
          <p:nvPr/>
        </p:nvSpPr>
        <p:spPr>
          <a:xfrm>
            <a:off x="881491" y="5875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5" name="Picture 4" descr="A cartoon of a dinosaur holding a book&#10;&#10;Description automatically generated">
            <a:extLst>
              <a:ext uri="{FF2B5EF4-FFF2-40B4-BE49-F238E27FC236}">
                <a16:creationId xmlns:a16="http://schemas.microsoft.com/office/drawing/2014/main" id="{A8C777AC-955E-A4A6-EED9-28DB71AC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59" y="2590800"/>
            <a:ext cx="3922960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4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6C07190-922A-F10B-43AF-46D8D2B36753}"/>
              </a:ext>
            </a:extLst>
          </p:cNvPr>
          <p:cNvSpPr txBox="1">
            <a:spLocks/>
          </p:cNvSpPr>
          <p:nvPr/>
        </p:nvSpPr>
        <p:spPr>
          <a:xfrm>
            <a:off x="3579412" y="845965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 dirty="0">
                <a:solidFill>
                  <a:srgbClr val="C6152E"/>
                </a:solidFill>
                <a:latin typeface="Tenorite" pitchFamily="2" charset="0"/>
              </a:rPr>
              <a:t>Listen to the Story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A78558-4D6E-4AF3-0065-6B46FE66CFD3}"/>
              </a:ext>
            </a:extLst>
          </p:cNvPr>
          <p:cNvSpPr txBox="1">
            <a:spLocks/>
          </p:cNvSpPr>
          <p:nvPr/>
        </p:nvSpPr>
        <p:spPr>
          <a:xfrm>
            <a:off x="0" y="384316"/>
            <a:ext cx="12192000" cy="25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0" spc="300" dirty="0">
                <a:solidFill>
                  <a:srgbClr val="C6152E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4" name="Content Placeholder 4" descr="A yellow cartoon dinosaur with a scarf&#10;&#10;Description automatically generated">
            <a:extLst>
              <a:ext uri="{FF2B5EF4-FFF2-40B4-BE49-F238E27FC236}">
                <a16:creationId xmlns:a16="http://schemas.microsoft.com/office/drawing/2014/main" id="{577DA38E-DBD9-606F-0FC6-AAB0DB53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41" y="1660697"/>
            <a:ext cx="4320477" cy="4351338"/>
          </a:xfrm>
          <a:prstGeom prst="rect">
            <a:avLst/>
          </a:prstGeom>
        </p:spPr>
      </p:pic>
      <p:pic>
        <p:nvPicPr>
          <p:cNvPr id="5" name="Picture 4" descr="A cartoon of a green dragon&#10;&#10;Description automatically generated">
            <a:extLst>
              <a:ext uri="{FF2B5EF4-FFF2-40B4-BE49-F238E27FC236}">
                <a16:creationId xmlns:a16="http://schemas.microsoft.com/office/drawing/2014/main" id="{D4658F0F-1FF3-02F5-1A61-12774BCF6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8857" y="1526711"/>
            <a:ext cx="3002334" cy="39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D2EAAB7-A352-3A78-7B36-910B1BE61C26}"/>
              </a:ext>
            </a:extLst>
          </p:cNvPr>
          <p:cNvSpPr txBox="1">
            <a:spLocks/>
          </p:cNvSpPr>
          <p:nvPr/>
        </p:nvSpPr>
        <p:spPr>
          <a:xfrm>
            <a:off x="622852" y="2448339"/>
            <a:ext cx="4764158" cy="1537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Tenorite" pitchFamily="2" charset="0"/>
              </a:rPr>
              <a:t>How well were you listening?</a:t>
            </a:r>
          </a:p>
        </p:txBody>
      </p:sp>
      <p:pic>
        <p:nvPicPr>
          <p:cNvPr id="8" name="Picture 7" descr="A child writing on a book&#10;&#10;Description automatically generated with low confidence">
            <a:extLst>
              <a:ext uri="{FF2B5EF4-FFF2-40B4-BE49-F238E27FC236}">
                <a16:creationId xmlns:a16="http://schemas.microsoft.com/office/drawing/2014/main" id="{49751731-4398-ABA1-4CCF-FAFC5196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5" y="1209259"/>
            <a:ext cx="4764158" cy="47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641230-4524-8925-23CD-31C00A123C97}"/>
              </a:ext>
            </a:extLst>
          </p:cNvPr>
          <p:cNvSpPr txBox="1">
            <a:spLocks/>
          </p:cNvSpPr>
          <p:nvPr/>
        </p:nvSpPr>
        <p:spPr>
          <a:xfrm>
            <a:off x="622852" y="13285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59BBA4"/>
                </a:solidFill>
                <a:latin typeface="Tenorite" pitchFamily="2" charset="0"/>
              </a:rPr>
              <a:t>Which bits of this story showed: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E603-08BA-71C7-70BE-ECBA27B7F424}"/>
              </a:ext>
            </a:extLst>
          </p:cNvPr>
          <p:cNvSpPr txBox="1">
            <a:spLocks/>
          </p:cNvSpPr>
          <p:nvPr/>
        </p:nvSpPr>
        <p:spPr>
          <a:xfrm>
            <a:off x="622853" y="2514601"/>
            <a:ext cx="4756534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Generosity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Thankfulness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Maths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CF1BD6-8548-E6FE-0036-2B34150B6186}"/>
              </a:ext>
            </a:extLst>
          </p:cNvPr>
          <p:cNvSpPr txBox="1">
            <a:spLocks/>
          </p:cNvSpPr>
          <p:nvPr/>
        </p:nvSpPr>
        <p:spPr>
          <a:xfrm>
            <a:off x="622852" y="384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C34BF7-2D36-0D93-24B9-F9B244EC47B0}"/>
              </a:ext>
            </a:extLst>
          </p:cNvPr>
          <p:cNvGrpSpPr/>
          <p:nvPr/>
        </p:nvGrpSpPr>
        <p:grpSpPr>
          <a:xfrm>
            <a:off x="4886961" y="2338237"/>
            <a:ext cx="6475990" cy="3135684"/>
            <a:chOff x="1159541" y="1526711"/>
            <a:chExt cx="8821650" cy="4485324"/>
          </a:xfrm>
        </p:grpSpPr>
        <p:pic>
          <p:nvPicPr>
            <p:cNvPr id="5" name="Content Placeholder 4" descr="A yellow cartoon dinosaur with a scarf&#10;&#10;Description automatically generated">
              <a:extLst>
                <a:ext uri="{FF2B5EF4-FFF2-40B4-BE49-F238E27FC236}">
                  <a16:creationId xmlns:a16="http://schemas.microsoft.com/office/drawing/2014/main" id="{1A369A23-1208-6D0A-A0A7-FEDD3D554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541" y="1660697"/>
              <a:ext cx="4320477" cy="4351338"/>
            </a:xfrm>
            <a:prstGeom prst="rect">
              <a:avLst/>
            </a:prstGeom>
          </p:spPr>
        </p:pic>
        <p:pic>
          <p:nvPicPr>
            <p:cNvPr id="7" name="Picture 6" descr="A cartoon of a green dragon&#10;&#10;Description automatically generated">
              <a:extLst>
                <a:ext uri="{FF2B5EF4-FFF2-40B4-BE49-F238E27FC236}">
                  <a16:creationId xmlns:a16="http://schemas.microsoft.com/office/drawing/2014/main" id="{785DB3D7-769C-1673-1C5D-8B591B58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78857" y="1526711"/>
              <a:ext cx="3002334" cy="3926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62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1" y="1582533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Reflecting: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1" y="2768601"/>
            <a:ext cx="955282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Do you think Steg was making wise choices?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Should Milo have reminded his friend to say thank you for the money?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How could Steg show gratitude for the money?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6" name="Content Placeholder 4" descr="A yellow cartoon dinosaur with a scarf&#10;&#10;Description automatically generated">
            <a:extLst>
              <a:ext uri="{FF2B5EF4-FFF2-40B4-BE49-F238E27FC236}">
                <a16:creationId xmlns:a16="http://schemas.microsoft.com/office/drawing/2014/main" id="{DC896471-2356-F580-FE45-78DCFE7A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8283" y="2506242"/>
            <a:ext cx="3023717" cy="30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1" y="994798"/>
            <a:ext cx="4764157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Responding: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790050" y="1955801"/>
            <a:ext cx="894322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If you like, you could say this short prayer(faith)/thought(secular) with the children.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 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(Dear Lord God)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Thank you for the good things we have and for surprises and special gifts.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Please help us to think carefully about the things we can spend our money on.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Please help us to be really thankful to the people who share things with us. 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(Amen.)</a:t>
            </a:r>
          </a:p>
          <a:p>
            <a:pPr>
              <a:lnSpc>
                <a:spcPct val="140000"/>
              </a:lnSpc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6" name="Picture 5" descr="A green dinosaur with a red hat&#10;&#10;Description automatically generated">
            <a:extLst>
              <a:ext uri="{FF2B5EF4-FFF2-40B4-BE49-F238E27FC236}">
                <a16:creationId xmlns:a16="http://schemas.microsoft.com/office/drawing/2014/main" id="{2BFAFCB6-2D2C-72C4-7929-A2AD1F13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480" y="2991392"/>
            <a:ext cx="2672918" cy="270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7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5243E32-02CB-6B5B-739F-78A68C08818C}"/>
              </a:ext>
            </a:extLst>
          </p:cNvPr>
          <p:cNvSpPr txBox="1">
            <a:spLocks/>
          </p:cNvSpPr>
          <p:nvPr/>
        </p:nvSpPr>
        <p:spPr>
          <a:xfrm>
            <a:off x="790050" y="1267573"/>
            <a:ext cx="5752990" cy="118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59BAA4"/>
                </a:solidFill>
                <a:latin typeface="Tenorite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Sending (faith based):</a:t>
            </a:r>
            <a:endParaRPr lang="en-GB" sz="3000" dirty="0">
              <a:solidFill>
                <a:srgbClr val="59BBA4"/>
              </a:solidFill>
              <a:latin typeface="Tenorite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37283-B3F7-9B8E-9EC8-D159A03A5F49}"/>
              </a:ext>
            </a:extLst>
          </p:cNvPr>
          <p:cNvSpPr txBox="1">
            <a:spLocks/>
          </p:cNvSpPr>
          <p:nvPr/>
        </p:nvSpPr>
        <p:spPr>
          <a:xfrm>
            <a:off x="871331" y="2219961"/>
            <a:ext cx="9552829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As we remember our thankfulness to God,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May God the Father encourage us,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God the Son befriend us,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And God the Holy Spirit support us.</a:t>
            </a:r>
          </a:p>
          <a:p>
            <a:pPr>
              <a:lnSpc>
                <a:spcPct val="140000"/>
              </a:lnSpc>
            </a:pP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Tenorite" pitchFamily="2" charset="0"/>
                <a:cs typeface="Poppins Light" pitchFamily="2" charset="77"/>
              </a:rPr>
              <a:t>Amen</a:t>
            </a:r>
          </a:p>
          <a:p>
            <a:pPr>
              <a:lnSpc>
                <a:spcPct val="140000"/>
              </a:lnSpc>
            </a:pP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Tenorite" pitchFamily="2" charset="0"/>
              <a:cs typeface="Poppins Light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228C2-E365-4A8E-C05C-8CDC2C0EF9BC}"/>
              </a:ext>
            </a:extLst>
          </p:cNvPr>
          <p:cNvSpPr txBox="1">
            <a:spLocks/>
          </p:cNvSpPr>
          <p:nvPr/>
        </p:nvSpPr>
        <p:spPr>
          <a:xfrm>
            <a:off x="790051" y="638316"/>
            <a:ext cx="4764157" cy="25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4000" b="1" i="0" kern="1200">
                <a:solidFill>
                  <a:schemeClr val="bg1"/>
                </a:solidFill>
                <a:latin typeface="Bree Serif Sb" panose="02000503040000020004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0" spc="300" dirty="0">
                <a:solidFill>
                  <a:srgbClr val="59BBA4"/>
                </a:solidFill>
                <a:latin typeface="Tenorite" pitchFamily="2" charset="0"/>
              </a:rPr>
              <a:t>Thankfulness, Generosity and Maths</a:t>
            </a:r>
          </a:p>
        </p:txBody>
      </p:sp>
      <p:pic>
        <p:nvPicPr>
          <p:cNvPr id="9" name="Picture 8" descr="A group of cartoon dinosaurs&#10;&#10;Description automatically generated">
            <a:extLst>
              <a:ext uri="{FF2B5EF4-FFF2-40B4-BE49-F238E27FC236}">
                <a16:creationId xmlns:a16="http://schemas.microsoft.com/office/drawing/2014/main" id="{855C797A-1BA7-751C-23A5-E634A06D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738152"/>
            <a:ext cx="4086183" cy="28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2041"/>
      </p:ext>
    </p:extLst>
  </p:cSld>
  <p:clrMapOvr>
    <a:masterClrMapping/>
  </p:clrMapOvr>
</p:sld>
</file>

<file path=ppt/theme/theme1.xml><?xml version="1.0" encoding="utf-8"?>
<a:theme xmlns:a="http://schemas.openxmlformats.org/drawingml/2006/main" name="Head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6D2E030E-D6BD-4632-A63E-FBDAC6B15B40}"/>
    </a:ext>
  </a:extLst>
</a:theme>
</file>

<file path=ppt/theme/theme10.xml><?xml version="1.0" encoding="utf-8"?>
<a:theme xmlns:a="http://schemas.openxmlformats.org/drawingml/2006/main" name="Content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1CA55589-9C01-4F80-A3D3-FFAFB8650E4C}"/>
    </a:ext>
  </a:extLst>
</a:theme>
</file>

<file path=ppt/theme/theme11.xml><?xml version="1.0" encoding="utf-8"?>
<a:theme xmlns:a="http://schemas.openxmlformats.org/drawingml/2006/main" name="Content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DC79408C-1D17-4F41-8E0F-94DBFAA04855}"/>
    </a:ext>
  </a:extLst>
</a:theme>
</file>

<file path=ppt/theme/theme12.xml><?xml version="1.0" encoding="utf-8"?>
<a:theme xmlns:a="http://schemas.openxmlformats.org/drawingml/2006/main" name="Content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E83A5B7C-6128-4703-A544-CE8461C66AEC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569DBB69-EED0-4415-A8F2-685CB5218E74}"/>
    </a:ext>
  </a:extLst>
</a:theme>
</file>

<file path=ppt/theme/theme3.xml><?xml version="1.0" encoding="utf-8"?>
<a:theme xmlns:a="http://schemas.openxmlformats.org/drawingml/2006/main" name="Header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C4D1611F-522B-456B-841F-0FEEF69D08BD}"/>
    </a:ext>
  </a:extLst>
</a:theme>
</file>

<file path=ppt/theme/theme4.xml><?xml version="1.0" encoding="utf-8"?>
<a:theme xmlns:a="http://schemas.openxmlformats.org/drawingml/2006/main" name="Header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A9B329CF-6902-4F3E-859E-4D65537CC01D}"/>
    </a:ext>
  </a:extLst>
</a:theme>
</file>

<file path=ppt/theme/theme5.xml><?xml version="1.0" encoding="utf-8"?>
<a:theme xmlns:a="http://schemas.openxmlformats.org/drawingml/2006/main" name="Header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1760C130-593F-470E-892D-776C3404DD92}"/>
    </a:ext>
  </a:extLst>
</a:theme>
</file>

<file path=ppt/theme/theme6.xml><?xml version="1.0" encoding="utf-8"?>
<a:theme xmlns:a="http://schemas.openxmlformats.org/drawingml/2006/main" name="Header Slide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232318A5-6FFF-434F-8781-6BE56D2C414E}"/>
    </a:ext>
  </a:extLst>
</a:theme>
</file>

<file path=ppt/theme/theme7.xml><?xml version="1.0" encoding="utf-8"?>
<a:theme xmlns:a="http://schemas.openxmlformats.org/drawingml/2006/main" name="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0172BA9C-245E-4B2C-82CE-FC7B955A10F2}"/>
    </a:ext>
  </a:extLst>
</a:theme>
</file>

<file path=ppt/theme/theme8.xml><?xml version="1.0" encoding="utf-8"?>
<a:theme xmlns:a="http://schemas.openxmlformats.org/drawingml/2006/main" name="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B7B80A84-A4D2-4B5E-9C3C-508062266232}"/>
    </a:ext>
  </a:extLst>
</a:theme>
</file>

<file path=ppt/theme/theme9.xml><?xml version="1.0" encoding="utf-8"?>
<a:theme xmlns:a="http://schemas.openxmlformats.org/drawingml/2006/main" name="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Savers_Presentation_Template" id="{B88BAEE8-7876-418C-AE5D-DFA041E18E6C}" vid="{E19DF7E1-0198-4705-8FAA-8DE5366470E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LifeSavers_Presentation_Template</Template>
  <TotalTime>2349</TotalTime>
  <Words>356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Bree Serif</vt:lpstr>
      <vt:lpstr>Calibri</vt:lpstr>
      <vt:lpstr>Calibri Light</vt:lpstr>
      <vt:lpstr>Tenorite</vt:lpstr>
      <vt:lpstr>Header Slide 1</vt:lpstr>
      <vt:lpstr>Header Slide 2</vt:lpstr>
      <vt:lpstr>Header Slide 3</vt:lpstr>
      <vt:lpstr>Header Slide 4</vt:lpstr>
      <vt:lpstr>Header Slide 5</vt:lpstr>
      <vt:lpstr>Header Slide 6</vt:lpstr>
      <vt:lpstr>Content Slide 1</vt:lpstr>
      <vt:lpstr>Content Slide 2</vt:lpstr>
      <vt:lpstr>Content Slide 3</vt:lpstr>
      <vt:lpstr>Content Slide 4</vt:lpstr>
      <vt:lpstr>Content Slide 5</vt:lpstr>
      <vt:lpstr>Content Slide 6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Thought For the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Hunt</dc:creator>
  <cp:lastModifiedBy>Danielle Hunt</cp:lastModifiedBy>
  <cp:revision>2</cp:revision>
  <dcterms:created xsi:type="dcterms:W3CDTF">2023-11-01T20:40:46Z</dcterms:created>
  <dcterms:modified xsi:type="dcterms:W3CDTF">2023-11-03T11:50:07Z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3621191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D10.0.2</vt:lpwstr>
  </property>
</Properties>
</file>