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4" r:id="rId2"/>
    <p:sldId id="256" r:id="rId3"/>
    <p:sldId id="262" r:id="rId4"/>
    <p:sldId id="258" r:id="rId5"/>
    <p:sldId id="257" r:id="rId6"/>
    <p:sldId id="261" r:id="rId7"/>
    <p:sldId id="266" r:id="rId8"/>
    <p:sldId id="259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68" r:id="rId17"/>
    <p:sldId id="274" r:id="rId18"/>
    <p:sldId id="290" r:id="rId19"/>
    <p:sldId id="296" r:id="rId20"/>
    <p:sldId id="297" r:id="rId21"/>
    <p:sldId id="298" r:id="rId22"/>
    <p:sldId id="299" r:id="rId23"/>
    <p:sldId id="302" r:id="rId24"/>
    <p:sldId id="303" r:id="rId25"/>
    <p:sldId id="260" r:id="rId26"/>
    <p:sldId id="289" r:id="rId27"/>
    <p:sldId id="276" r:id="rId28"/>
    <p:sldId id="282" r:id="rId29"/>
    <p:sldId id="283" r:id="rId30"/>
    <p:sldId id="284" r:id="rId31"/>
    <p:sldId id="285" r:id="rId32"/>
    <p:sldId id="286" r:id="rId33"/>
    <p:sldId id="287" r:id="rId34"/>
    <p:sldId id="275" r:id="rId35"/>
    <p:sldId id="288" r:id="rId36"/>
    <p:sldId id="304" r:id="rId37"/>
    <p:sldId id="305" r:id="rId38"/>
    <p:sldId id="306" r:id="rId39"/>
    <p:sldId id="307" r:id="rId40"/>
    <p:sldId id="308" r:id="rId41"/>
    <p:sldId id="30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79184" autoAdjust="0"/>
  </p:normalViewPr>
  <p:slideViewPr>
    <p:cSldViewPr snapToGrid="0">
      <p:cViewPr varScale="1">
        <p:scale>
          <a:sx n="100" d="100"/>
          <a:sy n="100" d="100"/>
        </p:scale>
        <p:origin x="1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11ABC-8560-408F-B2B6-D4D94CC3C62E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0B8DD-D6D4-4E7E-95DE-AC6B78CA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80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0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502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281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45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812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537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377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56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380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Independent/paired activity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958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Independent/paired activity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3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310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Independent/paired activity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362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Independent/paired activity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90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piece of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326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fingernail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863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Rishi Sunak is 1.7m tall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961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264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764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3226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78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601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600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709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0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33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1092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2407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1602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8155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9417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916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6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927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4521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83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39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167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919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556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0B8DD-D6D4-4E7E-95DE-AC6B78CAFD3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39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E6870-E387-4FC0-9E7C-D7DAF4CE4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837663-F479-4387-BB70-89A05CB2D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ED973-A270-4A96-A106-023F201A3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E91-D560-4F96-8F66-6DA6125DB4E6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BEE8D-B8FE-4840-A396-A136608F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53162-BE7C-4C48-96CF-4AB8C287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FF02-F53F-471D-9F59-C2741D64D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19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01FDD-7663-4E78-89AE-B14776D6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9137E-B68A-4FEB-8F69-A77A6AB5F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2CD00-8EA1-4A9C-B848-033664F3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E91-D560-4F96-8F66-6DA6125DB4E6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7C203-45F6-4C5E-8EC5-F69C492A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A0EF3-4873-4A04-ADBA-9EC34B74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FF02-F53F-471D-9F59-C2741D64D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37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32E51D-0E90-4711-91EF-0188FA8AE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97CC3-BB51-4670-A223-7F4433FD2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7748-C699-410E-A262-BA2798275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E91-D560-4F96-8F66-6DA6125DB4E6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79688-D7DB-4AA6-B726-A294D63F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3C2AD-6A9C-42AB-810A-F8FC3BD5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FF02-F53F-471D-9F59-C2741D64D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81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141B-4810-427C-8D85-2970833A9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24EA2-A223-4496-A10C-12C622BB7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CFA30-5FBD-4A6A-BB88-10EF40867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E91-D560-4F96-8F66-6DA6125DB4E6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1E19D-EFAB-4CCE-B7E3-DF424F1A0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0E4CB-3AD8-44B3-88A4-171B4CFB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FF02-F53F-471D-9F59-C2741D64D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46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64CA8-9B9D-46D2-8E5C-587CBE5D6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F5640-4F1C-4C1C-B965-F0FDB3521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55BD3-8591-4541-97E4-5755FC35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E91-D560-4F96-8F66-6DA6125DB4E6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F072-4DF1-4021-93FA-3B86298C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B2A71-7C77-4100-BA0F-4165FEE1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FF02-F53F-471D-9F59-C2741D64D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19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0546B-A9E6-4D9A-8503-B4CFA36B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D65F5-E842-4364-9640-465F1A60D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362A6-7AFC-4C98-B2CA-DEFC8BC86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A757C-CEEB-4BB2-96C8-3A1CFB26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E91-D560-4F96-8F66-6DA6125DB4E6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83D82-F290-4784-94B8-D75E4E4A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766E7-EFA6-43ED-990D-B8FC004A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FF02-F53F-471D-9F59-C2741D64D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96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92FF-C1AC-4621-A822-9F652D3AA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798FB-9C96-4CB3-8713-3BDF3CE2C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0724E-5647-4A2D-A51B-9C3455F6F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14C5B7-77FA-4C23-B4A0-8A1644139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6F6187-65F3-4B8B-892F-9A7C45282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1DD282-313D-4B51-988D-88EAFD8E7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E91-D560-4F96-8F66-6DA6125DB4E6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DACE3-4920-4F67-82C6-15C82C47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BC6982-6A10-4EDE-A664-5AC374F13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FF02-F53F-471D-9F59-C2741D64D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0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88A0F-7FF1-42C6-8210-0A245075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FB7C4-201D-4D61-BB6B-126EB24A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E91-D560-4F96-8F66-6DA6125DB4E6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4B771-5CA3-45E8-87EB-23AF9D6B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ABA2A-C552-4246-AED6-AE35AB4B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FF02-F53F-471D-9F59-C2741D64D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65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B915DDE-309B-C89D-50FB-C7B4E1C4D48E}"/>
              </a:ext>
            </a:extLst>
          </p:cNvPr>
          <p:cNvSpPr/>
          <p:nvPr userDrawn="1"/>
        </p:nvSpPr>
        <p:spPr>
          <a:xfrm>
            <a:off x="280809" y="207905"/>
            <a:ext cx="11699156" cy="6442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FB0825-D2ED-4466-8A6B-98DCD1113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3342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271E66-E2B5-452D-81C1-BF8489086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E91-D560-4F96-8F66-6DA6125DB4E6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EAA62-85A5-4408-83AC-CCDF4C1C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FF02-F53F-471D-9F59-C2741D64D14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CDCFE-6836-16D4-4947-931894CAB02F}"/>
              </a:ext>
            </a:extLst>
          </p:cNvPr>
          <p:cNvSpPr txBox="1"/>
          <p:nvPr userDrawn="1"/>
        </p:nvSpPr>
        <p:spPr>
          <a:xfrm>
            <a:off x="3830781" y="6427727"/>
            <a:ext cx="4322619" cy="222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051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www.mathsweekengland.co.uk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2F3B30-42C7-C72B-13FA-62862944E0D7}"/>
              </a:ext>
            </a:extLst>
          </p:cNvPr>
          <p:cNvGrpSpPr/>
          <p:nvPr userDrawn="1"/>
        </p:nvGrpSpPr>
        <p:grpSpPr>
          <a:xfrm>
            <a:off x="280809" y="459160"/>
            <a:ext cx="682570" cy="523043"/>
            <a:chOff x="2096713" y="773323"/>
            <a:chExt cx="1019908" cy="78153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E02D5A-8497-A8BB-75AC-1C1BF0106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6713" y="809795"/>
              <a:ext cx="1019908" cy="745067"/>
            </a:xfrm>
            <a:prstGeom prst="rect">
              <a:avLst/>
            </a:prstGeom>
          </p:spPr>
        </p:pic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366F596E-CD61-3D53-45E1-457F9A2985A1}"/>
                </a:ext>
              </a:extLst>
            </p:cNvPr>
            <p:cNvSpPr/>
            <p:nvPr userDrawn="1"/>
          </p:nvSpPr>
          <p:spPr>
            <a:xfrm>
              <a:off x="2174528" y="773323"/>
              <a:ext cx="864278" cy="745067"/>
            </a:xfrm>
            <a:prstGeom prst="hex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89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829C-14BD-491A-B88D-8AC26423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9D8-D6FA-49C7-A4AA-B4DEDB82B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013E5-F8C5-4D97-8504-DC1C15AD8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363FE-6741-4317-9105-E6774611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E91-D560-4F96-8F66-6DA6125DB4E6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456AE-68B4-4A5A-94AD-C4A0676C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92E85-6FA5-49C0-BCA4-8C53B099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FF02-F53F-471D-9F59-C2741D64D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48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D619-332C-4F0F-AA1B-4050D669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89B55-9ED1-435A-A800-68DA4B3F0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A8D7D-5A2B-4D34-9009-CAFBD76EF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9B022-A1EB-4CB3-A2B1-2F471A8C4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E91-D560-4F96-8F66-6DA6125DB4E6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D5C70-569E-44FE-B8CD-51398A96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F3C86-3CB9-4D86-B98F-619C4D07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FF02-F53F-471D-9F59-C2741D64D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74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48356-677D-4E6F-AD58-CBEF424E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A7DD7-6574-47AD-9B3B-4AB80A03C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B3DF5-5A32-414F-AF9F-51B860F37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9E91-D560-4F96-8F66-6DA6125DB4E6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591B5-58BF-42C8-811B-3D88FE8E7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6E2E9-CA2A-4692-9915-6380F9474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0FF02-F53F-471D-9F59-C2741D64D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80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FC2F4B-C9CC-4BA7-8C71-7764200232AD}"/>
              </a:ext>
            </a:extLst>
          </p:cNvPr>
          <p:cNvSpPr txBox="1"/>
          <p:nvPr/>
        </p:nvSpPr>
        <p:spPr>
          <a:xfrm>
            <a:off x="1528011" y="1982450"/>
            <a:ext cx="9769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erstadt" panose="020B0004020202020204" pitchFamily="34" charset="0"/>
              </a:rPr>
              <a:t>THE POWER OF 2</a:t>
            </a:r>
          </a:p>
        </p:txBody>
      </p:sp>
    </p:spTree>
    <p:extLst>
      <p:ext uri="{BB962C8B-B14F-4D97-AF65-F5344CB8AC3E}">
        <p14:creationId xmlns:p14="http://schemas.microsoft.com/office/powerpoint/2010/main" val="370616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717266-F1E9-4A95-A486-C4F2C8501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904" y="913345"/>
            <a:ext cx="346710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2380C0-98B6-4485-94DE-9B74F481F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665908"/>
              </p:ext>
            </p:extLst>
          </p:nvPr>
        </p:nvGraphicFramePr>
        <p:xfrm>
          <a:off x="4756485" y="621797"/>
          <a:ext cx="6328611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446">
                  <a:extLst>
                    <a:ext uri="{9D8B030D-6E8A-4147-A177-3AD203B41FA5}">
                      <a16:colId xmlns:a16="http://schemas.microsoft.com/office/drawing/2014/main" val="3803856779"/>
                    </a:ext>
                  </a:extLst>
                </a:gridCol>
                <a:gridCol w="2842165">
                  <a:extLst>
                    <a:ext uri="{9D8B030D-6E8A-4147-A177-3AD203B41FA5}">
                      <a16:colId xmlns:a16="http://schemas.microsoft.com/office/drawing/2014/main" val="700653861"/>
                    </a:ext>
                  </a:extLst>
                </a:gridCol>
              </a:tblGrid>
              <a:tr h="826640">
                <a:tc>
                  <a:txBody>
                    <a:bodyPr/>
                    <a:lstStyle/>
                    <a:p>
                      <a:pPr algn="l"/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Number of folds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Height of the paper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1962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None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0.1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65106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 fold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0.2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92432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2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0.4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948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3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0.8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22062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4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1.6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5540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5 folds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3.2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60963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6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6.4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73180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7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12.8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4790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14030CD-0ACA-4ADE-9A29-B3071D6CA95D}"/>
              </a:ext>
            </a:extLst>
          </p:cNvPr>
          <p:cNvSpPr/>
          <p:nvPr/>
        </p:nvSpPr>
        <p:spPr>
          <a:xfrm>
            <a:off x="8277719" y="3541395"/>
            <a:ext cx="1708485" cy="421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8D2CE1-07EE-4407-B847-FEC65F7A867C}"/>
              </a:ext>
            </a:extLst>
          </p:cNvPr>
          <p:cNvSpPr/>
          <p:nvPr/>
        </p:nvSpPr>
        <p:spPr>
          <a:xfrm>
            <a:off x="8277720" y="4088001"/>
            <a:ext cx="1708485" cy="421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BB4A43-EE95-44DC-8E4F-2540261CEA20}"/>
              </a:ext>
            </a:extLst>
          </p:cNvPr>
          <p:cNvSpPr/>
          <p:nvPr/>
        </p:nvSpPr>
        <p:spPr>
          <a:xfrm>
            <a:off x="8277721" y="4693931"/>
            <a:ext cx="1708485" cy="421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DCE41A-99B0-4809-A64D-D470882CC800}"/>
              </a:ext>
            </a:extLst>
          </p:cNvPr>
          <p:cNvSpPr/>
          <p:nvPr/>
        </p:nvSpPr>
        <p:spPr>
          <a:xfrm>
            <a:off x="8277721" y="5186989"/>
            <a:ext cx="1708485" cy="421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E0D5D0-012F-4174-B7E6-67542EC0BD9A}"/>
              </a:ext>
            </a:extLst>
          </p:cNvPr>
          <p:cNvSpPr/>
          <p:nvPr/>
        </p:nvSpPr>
        <p:spPr>
          <a:xfrm>
            <a:off x="8277721" y="5752000"/>
            <a:ext cx="1708485" cy="421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22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717266-F1E9-4A95-A486-C4F2C8501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385" y="1406525"/>
            <a:ext cx="346710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2380C0-98B6-4485-94DE-9B74F481F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254944"/>
              </p:ext>
            </p:extLst>
          </p:nvPr>
        </p:nvGraphicFramePr>
        <p:xfrm>
          <a:off x="4756485" y="621797"/>
          <a:ext cx="6328611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446">
                  <a:extLst>
                    <a:ext uri="{9D8B030D-6E8A-4147-A177-3AD203B41FA5}">
                      <a16:colId xmlns:a16="http://schemas.microsoft.com/office/drawing/2014/main" val="3803856779"/>
                    </a:ext>
                  </a:extLst>
                </a:gridCol>
                <a:gridCol w="2842165">
                  <a:extLst>
                    <a:ext uri="{9D8B030D-6E8A-4147-A177-3AD203B41FA5}">
                      <a16:colId xmlns:a16="http://schemas.microsoft.com/office/drawing/2014/main" val="700653861"/>
                    </a:ext>
                  </a:extLst>
                </a:gridCol>
              </a:tblGrid>
              <a:tr h="826640">
                <a:tc>
                  <a:txBody>
                    <a:bodyPr/>
                    <a:lstStyle/>
                    <a:p>
                      <a:pPr algn="l"/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Number of folds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Height of the paper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1962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None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0.1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65106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 fold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0.2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92432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2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0.4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948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3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0.8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22062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4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1.6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5540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5 folds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3.2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60963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6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6.4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73180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7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12.8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4790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68D2CE1-07EE-4407-B847-FEC65F7A867C}"/>
              </a:ext>
            </a:extLst>
          </p:cNvPr>
          <p:cNvSpPr/>
          <p:nvPr/>
        </p:nvSpPr>
        <p:spPr>
          <a:xfrm>
            <a:off x="8277722" y="4081673"/>
            <a:ext cx="1708485" cy="421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BB4A43-EE95-44DC-8E4F-2540261CEA20}"/>
              </a:ext>
            </a:extLst>
          </p:cNvPr>
          <p:cNvSpPr/>
          <p:nvPr/>
        </p:nvSpPr>
        <p:spPr>
          <a:xfrm>
            <a:off x="8277722" y="4674406"/>
            <a:ext cx="1708485" cy="421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DCE41A-99B0-4809-A64D-D470882CC800}"/>
              </a:ext>
            </a:extLst>
          </p:cNvPr>
          <p:cNvSpPr/>
          <p:nvPr/>
        </p:nvSpPr>
        <p:spPr>
          <a:xfrm>
            <a:off x="8277722" y="5267139"/>
            <a:ext cx="1708485" cy="421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E0D5D0-012F-4174-B7E6-67542EC0BD9A}"/>
              </a:ext>
            </a:extLst>
          </p:cNvPr>
          <p:cNvSpPr/>
          <p:nvPr/>
        </p:nvSpPr>
        <p:spPr>
          <a:xfrm>
            <a:off x="8277723" y="5796513"/>
            <a:ext cx="1708485" cy="421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23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717266-F1E9-4A95-A486-C4F2C8501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111" y="621797"/>
            <a:ext cx="346710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2380C0-98B6-4485-94DE-9B74F481F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033104"/>
              </p:ext>
            </p:extLst>
          </p:nvPr>
        </p:nvGraphicFramePr>
        <p:xfrm>
          <a:off x="4756485" y="621797"/>
          <a:ext cx="6328611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446">
                  <a:extLst>
                    <a:ext uri="{9D8B030D-6E8A-4147-A177-3AD203B41FA5}">
                      <a16:colId xmlns:a16="http://schemas.microsoft.com/office/drawing/2014/main" val="3803856779"/>
                    </a:ext>
                  </a:extLst>
                </a:gridCol>
                <a:gridCol w="2842165">
                  <a:extLst>
                    <a:ext uri="{9D8B030D-6E8A-4147-A177-3AD203B41FA5}">
                      <a16:colId xmlns:a16="http://schemas.microsoft.com/office/drawing/2014/main" val="700653861"/>
                    </a:ext>
                  </a:extLst>
                </a:gridCol>
              </a:tblGrid>
              <a:tr h="826640">
                <a:tc>
                  <a:txBody>
                    <a:bodyPr/>
                    <a:lstStyle/>
                    <a:p>
                      <a:pPr algn="l"/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Number of folds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Height of the paper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1962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None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0.1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65106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 fold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0.2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92432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2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0.4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948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3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0.8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22062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4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1.6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5540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5 folds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3.2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60963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6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6.4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73180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7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12.8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4790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ABB4A43-EE95-44DC-8E4F-2540261CEA20}"/>
              </a:ext>
            </a:extLst>
          </p:cNvPr>
          <p:cNvSpPr/>
          <p:nvPr/>
        </p:nvSpPr>
        <p:spPr>
          <a:xfrm>
            <a:off x="8277722" y="4650584"/>
            <a:ext cx="1708485" cy="421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DCE41A-99B0-4809-A64D-D470882CC800}"/>
              </a:ext>
            </a:extLst>
          </p:cNvPr>
          <p:cNvSpPr/>
          <p:nvPr/>
        </p:nvSpPr>
        <p:spPr>
          <a:xfrm>
            <a:off x="8277722" y="5227317"/>
            <a:ext cx="1708485" cy="421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E0D5D0-012F-4174-B7E6-67542EC0BD9A}"/>
              </a:ext>
            </a:extLst>
          </p:cNvPr>
          <p:cNvSpPr/>
          <p:nvPr/>
        </p:nvSpPr>
        <p:spPr>
          <a:xfrm>
            <a:off x="8277723" y="5796513"/>
            <a:ext cx="1708485" cy="421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30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717266-F1E9-4A95-A486-C4F2C8501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111" y="621797"/>
            <a:ext cx="346710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2380C0-98B6-4485-94DE-9B74F481F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04564"/>
              </p:ext>
            </p:extLst>
          </p:nvPr>
        </p:nvGraphicFramePr>
        <p:xfrm>
          <a:off x="4756485" y="621797"/>
          <a:ext cx="6328611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446">
                  <a:extLst>
                    <a:ext uri="{9D8B030D-6E8A-4147-A177-3AD203B41FA5}">
                      <a16:colId xmlns:a16="http://schemas.microsoft.com/office/drawing/2014/main" val="3803856779"/>
                    </a:ext>
                  </a:extLst>
                </a:gridCol>
                <a:gridCol w="2842165">
                  <a:extLst>
                    <a:ext uri="{9D8B030D-6E8A-4147-A177-3AD203B41FA5}">
                      <a16:colId xmlns:a16="http://schemas.microsoft.com/office/drawing/2014/main" val="700653861"/>
                    </a:ext>
                  </a:extLst>
                </a:gridCol>
              </a:tblGrid>
              <a:tr h="826640">
                <a:tc>
                  <a:txBody>
                    <a:bodyPr/>
                    <a:lstStyle/>
                    <a:p>
                      <a:pPr algn="l"/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Number of folds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Height of the paper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1962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None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0.1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65106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 fold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0.2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92432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2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0.4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948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3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0.8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22062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4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1.6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5540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5 folds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3.2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60963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6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6.4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73180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7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12.8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4790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DDCE41A-99B0-4809-A64D-D470882CC800}"/>
              </a:ext>
            </a:extLst>
          </p:cNvPr>
          <p:cNvSpPr/>
          <p:nvPr/>
        </p:nvSpPr>
        <p:spPr>
          <a:xfrm>
            <a:off x="8277723" y="5171994"/>
            <a:ext cx="1708485" cy="421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E0D5D0-012F-4174-B7E6-67542EC0BD9A}"/>
              </a:ext>
            </a:extLst>
          </p:cNvPr>
          <p:cNvSpPr/>
          <p:nvPr/>
        </p:nvSpPr>
        <p:spPr>
          <a:xfrm>
            <a:off x="8277723" y="5815098"/>
            <a:ext cx="1708485" cy="421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06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717266-F1E9-4A95-A486-C4F2C8501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111" y="621797"/>
            <a:ext cx="346710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2380C0-98B6-4485-94DE-9B74F481F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471550"/>
              </p:ext>
            </p:extLst>
          </p:nvPr>
        </p:nvGraphicFramePr>
        <p:xfrm>
          <a:off x="4756485" y="621797"/>
          <a:ext cx="6328611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446">
                  <a:extLst>
                    <a:ext uri="{9D8B030D-6E8A-4147-A177-3AD203B41FA5}">
                      <a16:colId xmlns:a16="http://schemas.microsoft.com/office/drawing/2014/main" val="3803856779"/>
                    </a:ext>
                  </a:extLst>
                </a:gridCol>
                <a:gridCol w="2842165">
                  <a:extLst>
                    <a:ext uri="{9D8B030D-6E8A-4147-A177-3AD203B41FA5}">
                      <a16:colId xmlns:a16="http://schemas.microsoft.com/office/drawing/2014/main" val="700653861"/>
                    </a:ext>
                  </a:extLst>
                </a:gridCol>
              </a:tblGrid>
              <a:tr h="826640">
                <a:tc>
                  <a:txBody>
                    <a:bodyPr/>
                    <a:lstStyle/>
                    <a:p>
                      <a:pPr algn="l"/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Number of folds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Height of the paper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1962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None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0.1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65106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 fold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0.2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92432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2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0.4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948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3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0.8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22062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4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1.6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5540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5 folds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3.2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60963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6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6.4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73180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7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12.8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4790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6E0D5D0-012F-4174-B7E6-67542EC0BD9A}"/>
              </a:ext>
            </a:extLst>
          </p:cNvPr>
          <p:cNvSpPr/>
          <p:nvPr/>
        </p:nvSpPr>
        <p:spPr>
          <a:xfrm>
            <a:off x="8277723" y="5815098"/>
            <a:ext cx="1708485" cy="421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787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717266-F1E9-4A95-A486-C4F2C8501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111" y="621797"/>
            <a:ext cx="346710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2380C0-98B6-4485-94DE-9B74F481F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615304"/>
              </p:ext>
            </p:extLst>
          </p:nvPr>
        </p:nvGraphicFramePr>
        <p:xfrm>
          <a:off x="4756485" y="621797"/>
          <a:ext cx="6328611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446">
                  <a:extLst>
                    <a:ext uri="{9D8B030D-6E8A-4147-A177-3AD203B41FA5}">
                      <a16:colId xmlns:a16="http://schemas.microsoft.com/office/drawing/2014/main" val="3803856779"/>
                    </a:ext>
                  </a:extLst>
                </a:gridCol>
                <a:gridCol w="2842165">
                  <a:extLst>
                    <a:ext uri="{9D8B030D-6E8A-4147-A177-3AD203B41FA5}">
                      <a16:colId xmlns:a16="http://schemas.microsoft.com/office/drawing/2014/main" val="700653861"/>
                    </a:ext>
                  </a:extLst>
                </a:gridCol>
              </a:tblGrid>
              <a:tr h="826640">
                <a:tc>
                  <a:txBody>
                    <a:bodyPr/>
                    <a:lstStyle/>
                    <a:p>
                      <a:pPr algn="l"/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Number of folds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Height of the paper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1962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None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0.1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65106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 fold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0.2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92432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2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0.4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948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3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0.8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22062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4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1.6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5540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5 folds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3.2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60963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6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6.4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73180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7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12.8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47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377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717266-F1E9-4A95-A486-C4F2C8501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111" y="621797"/>
            <a:ext cx="346710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2380C0-98B6-4485-94DE-9B74F481F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820593"/>
              </p:ext>
            </p:extLst>
          </p:nvPr>
        </p:nvGraphicFramePr>
        <p:xfrm>
          <a:off x="4756485" y="621797"/>
          <a:ext cx="6328611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446">
                  <a:extLst>
                    <a:ext uri="{9D8B030D-6E8A-4147-A177-3AD203B41FA5}">
                      <a16:colId xmlns:a16="http://schemas.microsoft.com/office/drawing/2014/main" val="3803856779"/>
                    </a:ext>
                  </a:extLst>
                </a:gridCol>
                <a:gridCol w="2842165">
                  <a:extLst>
                    <a:ext uri="{9D8B030D-6E8A-4147-A177-3AD203B41FA5}">
                      <a16:colId xmlns:a16="http://schemas.microsoft.com/office/drawing/2014/main" val="700653861"/>
                    </a:ext>
                  </a:extLst>
                </a:gridCol>
              </a:tblGrid>
              <a:tr h="826640">
                <a:tc>
                  <a:txBody>
                    <a:bodyPr/>
                    <a:lstStyle/>
                    <a:p>
                      <a:pPr algn="l"/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Number of folds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Height of the paper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1962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None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0.1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65106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 fold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0.2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92432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2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0.4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948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3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0.8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22062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4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1.6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5540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5 folds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3.2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60963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6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6.4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73180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7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12.8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47906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76F49201-3A06-4DBF-BBB8-33DED011E659}"/>
              </a:ext>
            </a:extLst>
          </p:cNvPr>
          <p:cNvSpPr/>
          <p:nvPr/>
        </p:nvSpPr>
        <p:spPr>
          <a:xfrm>
            <a:off x="8145378" y="5591467"/>
            <a:ext cx="2033337" cy="81814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EE27B-C378-4CD0-A33D-373F94793FFD}"/>
              </a:ext>
            </a:extLst>
          </p:cNvPr>
          <p:cNvSpPr txBox="1"/>
          <p:nvPr/>
        </p:nvSpPr>
        <p:spPr>
          <a:xfrm>
            <a:off x="8289756" y="5623716"/>
            <a:ext cx="1888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Bierstadt" panose="020B0004020202020204" pitchFamily="34" charset="0"/>
              </a:rPr>
              <a:t>12.8 mm</a:t>
            </a:r>
          </a:p>
        </p:txBody>
      </p:sp>
    </p:spTree>
    <p:extLst>
      <p:ext uri="{BB962C8B-B14F-4D97-AF65-F5344CB8AC3E}">
        <p14:creationId xmlns:p14="http://schemas.microsoft.com/office/powerpoint/2010/main" val="358401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717266-F1E9-4A95-A486-C4F2C8501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111" y="621797"/>
            <a:ext cx="346710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2380C0-98B6-4485-94DE-9B74F481F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624585"/>
              </p:ext>
            </p:extLst>
          </p:nvPr>
        </p:nvGraphicFramePr>
        <p:xfrm>
          <a:off x="4756485" y="621797"/>
          <a:ext cx="6328611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446">
                  <a:extLst>
                    <a:ext uri="{9D8B030D-6E8A-4147-A177-3AD203B41FA5}">
                      <a16:colId xmlns:a16="http://schemas.microsoft.com/office/drawing/2014/main" val="3803856779"/>
                    </a:ext>
                  </a:extLst>
                </a:gridCol>
                <a:gridCol w="2842165">
                  <a:extLst>
                    <a:ext uri="{9D8B030D-6E8A-4147-A177-3AD203B41FA5}">
                      <a16:colId xmlns:a16="http://schemas.microsoft.com/office/drawing/2014/main" val="700653861"/>
                    </a:ext>
                  </a:extLst>
                </a:gridCol>
              </a:tblGrid>
              <a:tr h="826640">
                <a:tc>
                  <a:txBody>
                    <a:bodyPr/>
                    <a:lstStyle/>
                    <a:p>
                      <a:pPr algn="l"/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Number of folds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Height of the paper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1962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None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0.1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65106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 fold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0.2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92432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2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0.4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948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3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0.8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22062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4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1.6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5540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5 folds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3.2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60963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6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6.4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73180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7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12.8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47906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76F49201-3A06-4DBF-BBB8-33DED011E659}"/>
              </a:ext>
            </a:extLst>
          </p:cNvPr>
          <p:cNvSpPr/>
          <p:nvPr/>
        </p:nvSpPr>
        <p:spPr>
          <a:xfrm>
            <a:off x="8173049" y="5573060"/>
            <a:ext cx="2033337" cy="81814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EE27B-C378-4CD0-A33D-373F94793FFD}"/>
              </a:ext>
            </a:extLst>
          </p:cNvPr>
          <p:cNvSpPr txBox="1"/>
          <p:nvPr/>
        </p:nvSpPr>
        <p:spPr>
          <a:xfrm>
            <a:off x="8259075" y="5623498"/>
            <a:ext cx="1888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Bierstadt" panose="020B0004020202020204" pitchFamily="34" charset="0"/>
              </a:rPr>
              <a:t>1.28 cm</a:t>
            </a:r>
          </a:p>
        </p:txBody>
      </p:sp>
    </p:spTree>
    <p:extLst>
      <p:ext uri="{BB962C8B-B14F-4D97-AF65-F5344CB8AC3E}">
        <p14:creationId xmlns:p14="http://schemas.microsoft.com/office/powerpoint/2010/main" val="541873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2380C0-98B6-4485-94DE-9B74F481F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238819"/>
              </p:ext>
            </p:extLst>
          </p:nvPr>
        </p:nvGraphicFramePr>
        <p:xfrm>
          <a:off x="906380" y="699200"/>
          <a:ext cx="10078451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517">
                  <a:extLst>
                    <a:ext uri="{9D8B030D-6E8A-4147-A177-3AD203B41FA5}">
                      <a16:colId xmlns:a16="http://schemas.microsoft.com/office/drawing/2014/main" val="3803856779"/>
                    </a:ext>
                  </a:extLst>
                </a:gridCol>
                <a:gridCol w="3123467">
                  <a:extLst>
                    <a:ext uri="{9D8B030D-6E8A-4147-A177-3AD203B41FA5}">
                      <a16:colId xmlns:a16="http://schemas.microsoft.com/office/drawing/2014/main" val="700653861"/>
                    </a:ext>
                  </a:extLst>
                </a:gridCol>
                <a:gridCol w="3123467">
                  <a:extLst>
                    <a:ext uri="{9D8B030D-6E8A-4147-A177-3AD203B41FA5}">
                      <a16:colId xmlns:a16="http://schemas.microsoft.com/office/drawing/2014/main" val="2272392473"/>
                    </a:ext>
                  </a:extLst>
                </a:gridCol>
              </a:tblGrid>
              <a:tr h="826640">
                <a:tc>
                  <a:txBody>
                    <a:bodyPr/>
                    <a:lstStyle/>
                    <a:p>
                      <a:pPr algn="l"/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Number of folds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Height of the paper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Something a similar height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1962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7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1.28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65106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8 folds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92432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9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948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10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22062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11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5540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12 folds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60963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13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73180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14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47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183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2380C0-98B6-4485-94DE-9B74F481F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84658"/>
              </p:ext>
            </p:extLst>
          </p:nvPr>
        </p:nvGraphicFramePr>
        <p:xfrm>
          <a:off x="906380" y="699200"/>
          <a:ext cx="10078451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517">
                  <a:extLst>
                    <a:ext uri="{9D8B030D-6E8A-4147-A177-3AD203B41FA5}">
                      <a16:colId xmlns:a16="http://schemas.microsoft.com/office/drawing/2014/main" val="3803856779"/>
                    </a:ext>
                  </a:extLst>
                </a:gridCol>
                <a:gridCol w="3123467">
                  <a:extLst>
                    <a:ext uri="{9D8B030D-6E8A-4147-A177-3AD203B41FA5}">
                      <a16:colId xmlns:a16="http://schemas.microsoft.com/office/drawing/2014/main" val="700653861"/>
                    </a:ext>
                  </a:extLst>
                </a:gridCol>
                <a:gridCol w="3123467">
                  <a:extLst>
                    <a:ext uri="{9D8B030D-6E8A-4147-A177-3AD203B41FA5}">
                      <a16:colId xmlns:a16="http://schemas.microsoft.com/office/drawing/2014/main" val="2272392473"/>
                    </a:ext>
                  </a:extLst>
                </a:gridCol>
              </a:tblGrid>
              <a:tr h="826640">
                <a:tc>
                  <a:txBody>
                    <a:bodyPr/>
                    <a:lstStyle/>
                    <a:p>
                      <a:pPr algn="l"/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Number of folds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Height of the paper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Something a similar height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1962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7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1.28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65106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8 folds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2.56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92432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9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5.12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948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10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10.24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22062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11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20.48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5540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12 folds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40.96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60963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13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81.92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73180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14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163.84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47906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F0D2D639-E595-4C05-892D-B3CBE54B5EBD}"/>
              </a:ext>
            </a:extLst>
          </p:cNvPr>
          <p:cNvSpPr/>
          <p:nvPr/>
        </p:nvSpPr>
        <p:spPr>
          <a:xfrm>
            <a:off x="4066673" y="5812558"/>
            <a:ext cx="3204412" cy="81814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Bierstadt" panose="020B0004020202020204" pitchFamily="34" charset="0"/>
              </a:rPr>
              <a:t>163.84 cm</a:t>
            </a:r>
          </a:p>
        </p:txBody>
      </p:sp>
    </p:spTree>
    <p:extLst>
      <p:ext uri="{BB962C8B-B14F-4D97-AF65-F5344CB8AC3E}">
        <p14:creationId xmlns:p14="http://schemas.microsoft.com/office/powerpoint/2010/main" val="3888463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AD3EEE-CA7D-4D30-A519-08EB6937575C}"/>
              </a:ext>
            </a:extLst>
          </p:cNvPr>
          <p:cNvSpPr/>
          <p:nvPr/>
        </p:nvSpPr>
        <p:spPr>
          <a:xfrm>
            <a:off x="213360" y="177800"/>
            <a:ext cx="11765280" cy="650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1223F-D880-4124-BBC2-9EB129E09F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52" y="425450"/>
            <a:ext cx="3425507" cy="1957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B7F77D-E0DC-451F-A2A5-3A3B85E7F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185" y="425450"/>
            <a:ext cx="2609850" cy="1952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705EF1-A231-4ED8-926E-46E93E231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19" y="3080843"/>
            <a:ext cx="4188712" cy="29881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F3E278-6DB3-4A03-A86B-73588D739D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5710" y="475157"/>
            <a:ext cx="3170324" cy="28787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5FC0FC-D600-40A7-AF48-39EC68B91B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516" y="2113460"/>
            <a:ext cx="3307916" cy="2631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B5F789-BF09-4B4F-9015-EFA573F982D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885" y="3651243"/>
            <a:ext cx="2196987" cy="2455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766E57-8EDE-412D-A1FB-A0F9478CED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3850" y="4332788"/>
            <a:ext cx="3119122" cy="224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10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2380C0-98B6-4485-94DE-9B74F481FD24}"/>
              </a:ext>
            </a:extLst>
          </p:cNvPr>
          <p:cNvGraphicFramePr>
            <a:graphicFrameLocks noGrp="1"/>
          </p:cNvGraphicFramePr>
          <p:nvPr/>
        </p:nvGraphicFramePr>
        <p:xfrm>
          <a:off x="906380" y="699200"/>
          <a:ext cx="10078451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517">
                  <a:extLst>
                    <a:ext uri="{9D8B030D-6E8A-4147-A177-3AD203B41FA5}">
                      <a16:colId xmlns:a16="http://schemas.microsoft.com/office/drawing/2014/main" val="3803856779"/>
                    </a:ext>
                  </a:extLst>
                </a:gridCol>
                <a:gridCol w="3123467">
                  <a:extLst>
                    <a:ext uri="{9D8B030D-6E8A-4147-A177-3AD203B41FA5}">
                      <a16:colId xmlns:a16="http://schemas.microsoft.com/office/drawing/2014/main" val="700653861"/>
                    </a:ext>
                  </a:extLst>
                </a:gridCol>
                <a:gridCol w="3123467">
                  <a:extLst>
                    <a:ext uri="{9D8B030D-6E8A-4147-A177-3AD203B41FA5}">
                      <a16:colId xmlns:a16="http://schemas.microsoft.com/office/drawing/2014/main" val="2272392473"/>
                    </a:ext>
                  </a:extLst>
                </a:gridCol>
              </a:tblGrid>
              <a:tr h="826640">
                <a:tc>
                  <a:txBody>
                    <a:bodyPr/>
                    <a:lstStyle/>
                    <a:p>
                      <a:pPr algn="l"/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Number of folds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Height of the paper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Something a similar height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1962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7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1.28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65106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8 folds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2.56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92432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9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5.12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948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10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10.24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22062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11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20.48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5540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12 folds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40.96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60963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13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81.92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73180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14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163.84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47906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6EBDC7D7-9FBA-49C3-A9BD-70D0F85204B3}"/>
              </a:ext>
            </a:extLst>
          </p:cNvPr>
          <p:cNvSpPr/>
          <p:nvPr/>
        </p:nvSpPr>
        <p:spPr>
          <a:xfrm>
            <a:off x="4057446" y="5749726"/>
            <a:ext cx="3204412" cy="81814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Bierstadt" panose="020B0004020202020204" pitchFamily="34" charset="0"/>
              </a:rPr>
              <a:t>1.6384 m</a:t>
            </a:r>
          </a:p>
        </p:txBody>
      </p:sp>
    </p:spTree>
    <p:extLst>
      <p:ext uri="{BB962C8B-B14F-4D97-AF65-F5344CB8AC3E}">
        <p14:creationId xmlns:p14="http://schemas.microsoft.com/office/powerpoint/2010/main" val="2800475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2380C0-98B6-4485-94DE-9B74F481FD24}"/>
              </a:ext>
            </a:extLst>
          </p:cNvPr>
          <p:cNvGraphicFramePr>
            <a:graphicFrameLocks noGrp="1"/>
          </p:cNvGraphicFramePr>
          <p:nvPr/>
        </p:nvGraphicFramePr>
        <p:xfrm>
          <a:off x="906380" y="699200"/>
          <a:ext cx="10078451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517">
                  <a:extLst>
                    <a:ext uri="{9D8B030D-6E8A-4147-A177-3AD203B41FA5}">
                      <a16:colId xmlns:a16="http://schemas.microsoft.com/office/drawing/2014/main" val="3803856779"/>
                    </a:ext>
                  </a:extLst>
                </a:gridCol>
                <a:gridCol w="3123467">
                  <a:extLst>
                    <a:ext uri="{9D8B030D-6E8A-4147-A177-3AD203B41FA5}">
                      <a16:colId xmlns:a16="http://schemas.microsoft.com/office/drawing/2014/main" val="700653861"/>
                    </a:ext>
                  </a:extLst>
                </a:gridCol>
                <a:gridCol w="3123467">
                  <a:extLst>
                    <a:ext uri="{9D8B030D-6E8A-4147-A177-3AD203B41FA5}">
                      <a16:colId xmlns:a16="http://schemas.microsoft.com/office/drawing/2014/main" val="2272392473"/>
                    </a:ext>
                  </a:extLst>
                </a:gridCol>
              </a:tblGrid>
              <a:tr h="826640">
                <a:tc>
                  <a:txBody>
                    <a:bodyPr/>
                    <a:lstStyle/>
                    <a:p>
                      <a:pPr algn="l"/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Number of folds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Height of the paper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Something a similar height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1962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7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1.28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65106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8 folds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2.56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92432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9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5.12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948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10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10.24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22062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11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20.48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5540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12 folds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40.96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60963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13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81.92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73180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14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163.84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47906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A31C73C-138C-4839-BBE8-8CADC33440A3}"/>
              </a:ext>
            </a:extLst>
          </p:cNvPr>
          <p:cNvSpPr/>
          <p:nvPr/>
        </p:nvSpPr>
        <p:spPr>
          <a:xfrm>
            <a:off x="3973226" y="5749726"/>
            <a:ext cx="3204412" cy="81814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Bierstadt" panose="020B0004020202020204" pitchFamily="34" charset="0"/>
              </a:rPr>
              <a:t>1.64 m</a:t>
            </a:r>
          </a:p>
        </p:txBody>
      </p:sp>
    </p:spTree>
    <p:extLst>
      <p:ext uri="{BB962C8B-B14F-4D97-AF65-F5344CB8AC3E}">
        <p14:creationId xmlns:p14="http://schemas.microsoft.com/office/powerpoint/2010/main" val="2723109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155185-2E39-423D-90A9-723D23861661}"/>
              </a:ext>
            </a:extLst>
          </p:cNvPr>
          <p:cNvSpPr txBox="1"/>
          <p:nvPr/>
        </p:nvSpPr>
        <p:spPr>
          <a:xfrm>
            <a:off x="354177" y="1430208"/>
            <a:ext cx="9156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Bierstadt" panose="020B0004020202020204" pitchFamily="34" charset="0"/>
              </a:rPr>
              <a:t>No folds is 0.1 mm high which is the height of…….</a:t>
            </a:r>
          </a:p>
        </p:txBody>
      </p:sp>
      <p:pic>
        <p:nvPicPr>
          <p:cNvPr id="1026" name="Picture 2" descr="What is A4 size? Read all about the A4 size here.">
            <a:extLst>
              <a:ext uri="{FF2B5EF4-FFF2-40B4-BE49-F238E27FC236}">
                <a16:creationId xmlns:a16="http://schemas.microsoft.com/office/drawing/2014/main" id="{B7176898-8464-4F4F-96C7-45CD54805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715" y="3291453"/>
            <a:ext cx="3204411" cy="200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7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155185-2E39-423D-90A9-723D23861661}"/>
              </a:ext>
            </a:extLst>
          </p:cNvPr>
          <p:cNvSpPr txBox="1"/>
          <p:nvPr/>
        </p:nvSpPr>
        <p:spPr>
          <a:xfrm>
            <a:off x="354176" y="1430208"/>
            <a:ext cx="11316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Bierstadt" panose="020B0004020202020204" pitchFamily="34" charset="0"/>
              </a:rPr>
              <a:t>7 folds is 1.3 cm high which is approximately the height of…….</a:t>
            </a:r>
          </a:p>
        </p:txBody>
      </p:sp>
      <p:pic>
        <p:nvPicPr>
          <p:cNvPr id="5" name="Picture 4" descr="Nail Health Chart: Common Problems and Treatment">
            <a:extLst>
              <a:ext uri="{FF2B5EF4-FFF2-40B4-BE49-F238E27FC236}">
                <a16:creationId xmlns:a16="http://schemas.microsoft.com/office/drawing/2014/main" id="{C6A10996-D409-4366-8991-25EB40319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147660"/>
            <a:ext cx="2280132" cy="22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42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155185-2E39-423D-90A9-723D23861661}"/>
              </a:ext>
            </a:extLst>
          </p:cNvPr>
          <p:cNvSpPr txBox="1"/>
          <p:nvPr/>
        </p:nvSpPr>
        <p:spPr>
          <a:xfrm>
            <a:off x="354176" y="1430208"/>
            <a:ext cx="11484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Bierstadt" panose="020B0004020202020204" pitchFamily="34" charset="0"/>
              </a:rPr>
              <a:t>14 folds is 1.64m high which is approximately the height of…….</a:t>
            </a:r>
          </a:p>
        </p:txBody>
      </p:sp>
      <p:pic>
        <p:nvPicPr>
          <p:cNvPr id="2056" name="Picture 8" descr=" British Prime Minister Rishi Sunak waves to members of the media after taking office outside Number 10 in Downing Street.">
            <a:extLst>
              <a:ext uri="{FF2B5EF4-FFF2-40B4-BE49-F238E27FC236}">
                <a16:creationId xmlns:a16="http://schemas.microsoft.com/office/drawing/2014/main" id="{2E23C0D1-A720-44D1-AE0A-81A259107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7729" y="2250742"/>
            <a:ext cx="61341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1456058-718E-4E71-88EA-96565ED7B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670" y="463616"/>
            <a:ext cx="10944970" cy="58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308C33-317C-4BCF-BBCA-CE45922067F4}"/>
              </a:ext>
            </a:extLst>
          </p:cNvPr>
          <p:cNvSpPr/>
          <p:nvPr/>
        </p:nvSpPr>
        <p:spPr>
          <a:xfrm>
            <a:off x="4584032" y="842212"/>
            <a:ext cx="4415590" cy="276911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Bierstadt" panose="020B0004020202020204" pitchFamily="34" charset="0"/>
              </a:rPr>
              <a:t>How many folds do you think it would it take so the paper is high enough to reach the moon?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D9135A-F9A7-4ECA-8208-926B0F391A20}"/>
              </a:ext>
            </a:extLst>
          </p:cNvPr>
          <p:cNvSpPr/>
          <p:nvPr/>
        </p:nvSpPr>
        <p:spPr>
          <a:xfrm>
            <a:off x="1439777" y="4389669"/>
            <a:ext cx="6874043" cy="123654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Bierstadt" panose="020B0004020202020204" pitchFamily="34" charset="0"/>
              </a:rPr>
              <a:t>Clue – the moon is 384,400 km away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13271E-6228-434E-B120-4672BABD264F}"/>
              </a:ext>
            </a:extLst>
          </p:cNvPr>
          <p:cNvSpPr/>
          <p:nvPr/>
        </p:nvSpPr>
        <p:spPr>
          <a:xfrm>
            <a:off x="6521116" y="4848726"/>
            <a:ext cx="613610" cy="4090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407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1456058-718E-4E71-88EA-96565ED7B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940" y="463616"/>
            <a:ext cx="10825700" cy="58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D9135A-F9A7-4ECA-8208-926B0F391A20}"/>
              </a:ext>
            </a:extLst>
          </p:cNvPr>
          <p:cNvSpPr/>
          <p:nvPr/>
        </p:nvSpPr>
        <p:spPr>
          <a:xfrm>
            <a:off x="1439777" y="4389669"/>
            <a:ext cx="6874043" cy="123654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Bierstadt" panose="020B0004020202020204" pitchFamily="34" charset="0"/>
              </a:rPr>
              <a:t>Clue – the moon is 384,400 km away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0DCE1C-CE5D-41D3-9647-6735870552CF}"/>
              </a:ext>
            </a:extLst>
          </p:cNvPr>
          <p:cNvSpPr/>
          <p:nvPr/>
        </p:nvSpPr>
        <p:spPr>
          <a:xfrm>
            <a:off x="4584032" y="842212"/>
            <a:ext cx="4415590" cy="276911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Bierstadt" panose="020B0004020202020204" pitchFamily="34" charset="0"/>
              </a:rPr>
              <a:t>How many folds do you think it would it take so the paper is high enough to reach the moon?</a:t>
            </a:r>
          </a:p>
        </p:txBody>
      </p:sp>
    </p:spTree>
    <p:extLst>
      <p:ext uri="{BB962C8B-B14F-4D97-AF65-F5344CB8AC3E}">
        <p14:creationId xmlns:p14="http://schemas.microsoft.com/office/powerpoint/2010/main" val="3800039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717266-F1E9-4A95-A486-C4F2C8501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111" y="621797"/>
            <a:ext cx="346710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2380C0-98B6-4485-94DE-9B74F481F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022641"/>
              </p:ext>
            </p:extLst>
          </p:nvPr>
        </p:nvGraphicFramePr>
        <p:xfrm>
          <a:off x="4756485" y="621797"/>
          <a:ext cx="6328611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446">
                  <a:extLst>
                    <a:ext uri="{9D8B030D-6E8A-4147-A177-3AD203B41FA5}">
                      <a16:colId xmlns:a16="http://schemas.microsoft.com/office/drawing/2014/main" val="3803856779"/>
                    </a:ext>
                  </a:extLst>
                </a:gridCol>
                <a:gridCol w="2842165">
                  <a:extLst>
                    <a:ext uri="{9D8B030D-6E8A-4147-A177-3AD203B41FA5}">
                      <a16:colId xmlns:a16="http://schemas.microsoft.com/office/drawing/2014/main" val="700653861"/>
                    </a:ext>
                  </a:extLst>
                </a:gridCol>
              </a:tblGrid>
              <a:tr h="826640">
                <a:tc>
                  <a:txBody>
                    <a:bodyPr/>
                    <a:lstStyle/>
                    <a:p>
                      <a:pPr algn="l"/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Number of folds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Height of the paper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1962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None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0.1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65106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 fold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0.2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92432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2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0.4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9487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3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0.8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22062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4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1.6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55405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5 folds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3.2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60963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6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6.4 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73180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7 folds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Bierstadt" panose="020B0004020202020204" pitchFamily="34" charset="0"/>
                        </a:rPr>
                        <a:t>1.28 cm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47906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1C894CF-55FC-4023-BDCE-E7B93F2E58B5}"/>
              </a:ext>
            </a:extLst>
          </p:cNvPr>
          <p:cNvSpPr/>
          <p:nvPr/>
        </p:nvSpPr>
        <p:spPr>
          <a:xfrm>
            <a:off x="336884" y="2644272"/>
            <a:ext cx="4121218" cy="18528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Bierstadt" panose="020B0004020202020204" pitchFamily="34" charset="0"/>
              </a:rPr>
              <a:t>We don’t have to keep multiplying by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D0400B-AD10-43B8-8EA5-5123B6D3EE1A}"/>
              </a:ext>
            </a:extLst>
          </p:cNvPr>
          <p:cNvSpPr/>
          <p:nvPr/>
        </p:nvSpPr>
        <p:spPr>
          <a:xfrm>
            <a:off x="389622" y="4666747"/>
            <a:ext cx="4121218" cy="18528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Bierstadt" panose="020B0004020202020204" pitchFamily="34" charset="0"/>
              </a:rPr>
              <a:t>Indices can help us work out the answer!</a:t>
            </a:r>
          </a:p>
        </p:txBody>
      </p:sp>
    </p:spTree>
    <p:extLst>
      <p:ext uri="{BB962C8B-B14F-4D97-AF65-F5344CB8AC3E}">
        <p14:creationId xmlns:p14="http://schemas.microsoft.com/office/powerpoint/2010/main" val="139867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12380C0-98B6-4485-94DE-9B74F481FD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1693264"/>
                  </p:ext>
                </p:extLst>
              </p:nvPr>
            </p:nvGraphicFramePr>
            <p:xfrm>
              <a:off x="1070812" y="579120"/>
              <a:ext cx="10635914" cy="57129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9358">
                      <a:extLst>
                        <a:ext uri="{9D8B030D-6E8A-4147-A177-3AD203B41FA5}">
                          <a16:colId xmlns:a16="http://schemas.microsoft.com/office/drawing/2014/main" val="3803856779"/>
                        </a:ext>
                      </a:extLst>
                    </a:gridCol>
                    <a:gridCol w="2327812">
                      <a:extLst>
                        <a:ext uri="{9D8B030D-6E8A-4147-A177-3AD203B41FA5}">
                          <a16:colId xmlns:a16="http://schemas.microsoft.com/office/drawing/2014/main" val="700653861"/>
                        </a:ext>
                      </a:extLst>
                    </a:gridCol>
                    <a:gridCol w="4185113">
                      <a:extLst>
                        <a:ext uri="{9D8B030D-6E8A-4147-A177-3AD203B41FA5}">
                          <a16:colId xmlns:a16="http://schemas.microsoft.com/office/drawing/2014/main" val="4048656532"/>
                        </a:ext>
                      </a:extLst>
                    </a:gridCol>
                    <a:gridCol w="1383631">
                      <a:extLst>
                        <a:ext uri="{9D8B030D-6E8A-4147-A177-3AD203B41FA5}">
                          <a16:colId xmlns:a16="http://schemas.microsoft.com/office/drawing/2014/main" val="2019373322"/>
                        </a:ext>
                      </a:extLst>
                    </a:gridCol>
                  </a:tblGrid>
                  <a:tr h="826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Number of folds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Height of the paper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9219625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None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0.1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3165106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 fold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1924327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19487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0.8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1922062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4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1.6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055405"/>
                      </a:ext>
                    </a:extLst>
                  </a:tr>
                  <a:tr h="592351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5 folds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660963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3273180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7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1.28 cm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5479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12380C0-98B6-4485-94DE-9B74F481FD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1693264"/>
                  </p:ext>
                </p:extLst>
              </p:nvPr>
            </p:nvGraphicFramePr>
            <p:xfrm>
              <a:off x="1070812" y="579120"/>
              <a:ext cx="10635914" cy="57129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9358">
                      <a:extLst>
                        <a:ext uri="{9D8B030D-6E8A-4147-A177-3AD203B41FA5}">
                          <a16:colId xmlns:a16="http://schemas.microsoft.com/office/drawing/2014/main" val="3803856779"/>
                        </a:ext>
                      </a:extLst>
                    </a:gridCol>
                    <a:gridCol w="2327812">
                      <a:extLst>
                        <a:ext uri="{9D8B030D-6E8A-4147-A177-3AD203B41FA5}">
                          <a16:colId xmlns:a16="http://schemas.microsoft.com/office/drawing/2014/main" val="700653861"/>
                        </a:ext>
                      </a:extLst>
                    </a:gridCol>
                    <a:gridCol w="4185113">
                      <a:extLst>
                        <a:ext uri="{9D8B030D-6E8A-4147-A177-3AD203B41FA5}">
                          <a16:colId xmlns:a16="http://schemas.microsoft.com/office/drawing/2014/main" val="4048656532"/>
                        </a:ext>
                      </a:extLst>
                    </a:gridCol>
                    <a:gridCol w="1383631">
                      <a:extLst>
                        <a:ext uri="{9D8B030D-6E8A-4147-A177-3AD203B41FA5}">
                          <a16:colId xmlns:a16="http://schemas.microsoft.com/office/drawing/2014/main" val="2019373322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Number of folds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Height of the paper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921962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None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0.1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316510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 fold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192432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397895" r="-1762" b="-5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1948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0.8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497895" r="-1762" b="-4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192206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4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1.6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591667" r="-1762" b="-3322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055405"/>
                      </a:ext>
                    </a:extLst>
                  </a:tr>
                  <a:tr h="592351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5 folds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684536" r="-1762" b="-2288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66096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801053" r="-1762" b="-1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327318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7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1.28 cm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901053" r="-1762" b="-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5479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3C7DFAB-5002-4DCE-9A41-8E8957323033}"/>
              </a:ext>
            </a:extLst>
          </p:cNvPr>
          <p:cNvSpPr/>
          <p:nvPr/>
        </p:nvSpPr>
        <p:spPr>
          <a:xfrm>
            <a:off x="6232358" y="3429000"/>
            <a:ext cx="1684421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6B69B2-3EC6-4469-BD84-AA13C9D16C8A}"/>
              </a:ext>
            </a:extLst>
          </p:cNvPr>
          <p:cNvSpPr/>
          <p:nvPr/>
        </p:nvSpPr>
        <p:spPr>
          <a:xfrm>
            <a:off x="10442610" y="3429000"/>
            <a:ext cx="1011454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E5B1F5-D620-4ED7-8152-F68D349FC8B5}"/>
              </a:ext>
            </a:extLst>
          </p:cNvPr>
          <p:cNvSpPr/>
          <p:nvPr/>
        </p:nvSpPr>
        <p:spPr>
          <a:xfrm>
            <a:off x="6208295" y="4058919"/>
            <a:ext cx="2033337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E32EBA-5FAB-4090-A9DF-A142532FAD0B}"/>
              </a:ext>
            </a:extLst>
          </p:cNvPr>
          <p:cNvSpPr/>
          <p:nvPr/>
        </p:nvSpPr>
        <p:spPr>
          <a:xfrm>
            <a:off x="10442610" y="4008653"/>
            <a:ext cx="1011454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CF3430-5981-49A0-B609-43671F06B6BA}"/>
              </a:ext>
            </a:extLst>
          </p:cNvPr>
          <p:cNvSpPr/>
          <p:nvPr/>
        </p:nvSpPr>
        <p:spPr>
          <a:xfrm>
            <a:off x="6232358" y="4646127"/>
            <a:ext cx="2610853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441A55-BC98-465E-B179-31051C2C8FA7}"/>
              </a:ext>
            </a:extLst>
          </p:cNvPr>
          <p:cNvSpPr/>
          <p:nvPr/>
        </p:nvSpPr>
        <p:spPr>
          <a:xfrm>
            <a:off x="10442610" y="4614310"/>
            <a:ext cx="1011454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FBE0F5-28E9-479E-8519-24201B4E2717}"/>
              </a:ext>
            </a:extLst>
          </p:cNvPr>
          <p:cNvSpPr/>
          <p:nvPr/>
        </p:nvSpPr>
        <p:spPr>
          <a:xfrm>
            <a:off x="6208295" y="5290784"/>
            <a:ext cx="3236494" cy="3863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EBC90C-FD2F-4890-9B3D-2250EDF4F78A}"/>
              </a:ext>
            </a:extLst>
          </p:cNvPr>
          <p:cNvSpPr/>
          <p:nvPr/>
        </p:nvSpPr>
        <p:spPr>
          <a:xfrm>
            <a:off x="10442610" y="5219967"/>
            <a:ext cx="1011454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3B80B3-1B02-49B0-8FA3-4B2863D5807F}"/>
              </a:ext>
            </a:extLst>
          </p:cNvPr>
          <p:cNvSpPr/>
          <p:nvPr/>
        </p:nvSpPr>
        <p:spPr>
          <a:xfrm>
            <a:off x="6160169" y="5870439"/>
            <a:ext cx="3830053" cy="34988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8ED2AD-A85D-432B-977E-0EDB1D3CB14A}"/>
              </a:ext>
            </a:extLst>
          </p:cNvPr>
          <p:cNvSpPr/>
          <p:nvPr/>
        </p:nvSpPr>
        <p:spPr>
          <a:xfrm>
            <a:off x="10442610" y="5800356"/>
            <a:ext cx="1011454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11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12380C0-98B6-4485-94DE-9B74F481FD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69168"/>
                  </p:ext>
                </p:extLst>
              </p:nvPr>
            </p:nvGraphicFramePr>
            <p:xfrm>
              <a:off x="1070812" y="579120"/>
              <a:ext cx="10635914" cy="57129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9358">
                      <a:extLst>
                        <a:ext uri="{9D8B030D-6E8A-4147-A177-3AD203B41FA5}">
                          <a16:colId xmlns:a16="http://schemas.microsoft.com/office/drawing/2014/main" val="3803856779"/>
                        </a:ext>
                      </a:extLst>
                    </a:gridCol>
                    <a:gridCol w="2327812">
                      <a:extLst>
                        <a:ext uri="{9D8B030D-6E8A-4147-A177-3AD203B41FA5}">
                          <a16:colId xmlns:a16="http://schemas.microsoft.com/office/drawing/2014/main" val="700653861"/>
                        </a:ext>
                      </a:extLst>
                    </a:gridCol>
                    <a:gridCol w="4185113">
                      <a:extLst>
                        <a:ext uri="{9D8B030D-6E8A-4147-A177-3AD203B41FA5}">
                          <a16:colId xmlns:a16="http://schemas.microsoft.com/office/drawing/2014/main" val="4048656532"/>
                        </a:ext>
                      </a:extLst>
                    </a:gridCol>
                    <a:gridCol w="1383631">
                      <a:extLst>
                        <a:ext uri="{9D8B030D-6E8A-4147-A177-3AD203B41FA5}">
                          <a16:colId xmlns:a16="http://schemas.microsoft.com/office/drawing/2014/main" val="2019373322"/>
                        </a:ext>
                      </a:extLst>
                    </a:gridCol>
                  </a:tblGrid>
                  <a:tr h="826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Number of folds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Height of the paper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9219625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None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0.1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3165106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 fold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1924327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19487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0.8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1922062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4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1.6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055405"/>
                      </a:ext>
                    </a:extLst>
                  </a:tr>
                  <a:tr h="592351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5 folds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660963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3273180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7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1.28 cm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5479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12380C0-98B6-4485-94DE-9B74F481FD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69168"/>
                  </p:ext>
                </p:extLst>
              </p:nvPr>
            </p:nvGraphicFramePr>
            <p:xfrm>
              <a:off x="1070812" y="579120"/>
              <a:ext cx="10635914" cy="57129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9358">
                      <a:extLst>
                        <a:ext uri="{9D8B030D-6E8A-4147-A177-3AD203B41FA5}">
                          <a16:colId xmlns:a16="http://schemas.microsoft.com/office/drawing/2014/main" val="3803856779"/>
                        </a:ext>
                      </a:extLst>
                    </a:gridCol>
                    <a:gridCol w="2327812">
                      <a:extLst>
                        <a:ext uri="{9D8B030D-6E8A-4147-A177-3AD203B41FA5}">
                          <a16:colId xmlns:a16="http://schemas.microsoft.com/office/drawing/2014/main" val="700653861"/>
                        </a:ext>
                      </a:extLst>
                    </a:gridCol>
                    <a:gridCol w="4185113">
                      <a:extLst>
                        <a:ext uri="{9D8B030D-6E8A-4147-A177-3AD203B41FA5}">
                          <a16:colId xmlns:a16="http://schemas.microsoft.com/office/drawing/2014/main" val="4048656532"/>
                        </a:ext>
                      </a:extLst>
                    </a:gridCol>
                    <a:gridCol w="1383631">
                      <a:extLst>
                        <a:ext uri="{9D8B030D-6E8A-4147-A177-3AD203B41FA5}">
                          <a16:colId xmlns:a16="http://schemas.microsoft.com/office/drawing/2014/main" val="2019373322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Number of folds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Height of the paper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921962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None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0.1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316510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 fold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192432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397895" r="-1762" b="-5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1948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0.8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497895" r="-1762" b="-4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192206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4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1.6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591667" r="-1762" b="-3322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055405"/>
                      </a:ext>
                    </a:extLst>
                  </a:tr>
                  <a:tr h="592351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5 folds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684536" r="-1762" b="-2288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66096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801053" r="-1762" b="-1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327318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7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1.28 cm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901053" r="-1762" b="-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5479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6E5B1F5-D620-4ED7-8152-F68D349FC8B5}"/>
              </a:ext>
            </a:extLst>
          </p:cNvPr>
          <p:cNvSpPr/>
          <p:nvPr/>
        </p:nvSpPr>
        <p:spPr>
          <a:xfrm>
            <a:off x="6208295" y="4058919"/>
            <a:ext cx="2033337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E32EBA-5FAB-4090-A9DF-A142532FAD0B}"/>
              </a:ext>
            </a:extLst>
          </p:cNvPr>
          <p:cNvSpPr/>
          <p:nvPr/>
        </p:nvSpPr>
        <p:spPr>
          <a:xfrm>
            <a:off x="10442610" y="4008653"/>
            <a:ext cx="1011454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CF3430-5981-49A0-B609-43671F06B6BA}"/>
              </a:ext>
            </a:extLst>
          </p:cNvPr>
          <p:cNvSpPr/>
          <p:nvPr/>
        </p:nvSpPr>
        <p:spPr>
          <a:xfrm>
            <a:off x="6232358" y="4646127"/>
            <a:ext cx="2610853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441A55-BC98-465E-B179-31051C2C8FA7}"/>
              </a:ext>
            </a:extLst>
          </p:cNvPr>
          <p:cNvSpPr/>
          <p:nvPr/>
        </p:nvSpPr>
        <p:spPr>
          <a:xfrm>
            <a:off x="10442610" y="4614310"/>
            <a:ext cx="1011454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FBE0F5-28E9-479E-8519-24201B4E2717}"/>
              </a:ext>
            </a:extLst>
          </p:cNvPr>
          <p:cNvSpPr/>
          <p:nvPr/>
        </p:nvSpPr>
        <p:spPr>
          <a:xfrm>
            <a:off x="6208295" y="5290784"/>
            <a:ext cx="3236494" cy="3863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EBC90C-FD2F-4890-9B3D-2250EDF4F78A}"/>
              </a:ext>
            </a:extLst>
          </p:cNvPr>
          <p:cNvSpPr/>
          <p:nvPr/>
        </p:nvSpPr>
        <p:spPr>
          <a:xfrm>
            <a:off x="10442610" y="5219967"/>
            <a:ext cx="1011454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3B80B3-1B02-49B0-8FA3-4B2863D5807F}"/>
              </a:ext>
            </a:extLst>
          </p:cNvPr>
          <p:cNvSpPr/>
          <p:nvPr/>
        </p:nvSpPr>
        <p:spPr>
          <a:xfrm>
            <a:off x="6160169" y="5870439"/>
            <a:ext cx="3830053" cy="34988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8ED2AD-A85D-432B-977E-0EDB1D3CB14A}"/>
              </a:ext>
            </a:extLst>
          </p:cNvPr>
          <p:cNvSpPr/>
          <p:nvPr/>
        </p:nvSpPr>
        <p:spPr>
          <a:xfrm>
            <a:off x="10442610" y="5800356"/>
            <a:ext cx="1011454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97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AD3EEE-CA7D-4D30-A519-08EB6937575C}"/>
              </a:ext>
            </a:extLst>
          </p:cNvPr>
          <p:cNvSpPr/>
          <p:nvPr/>
        </p:nvSpPr>
        <p:spPr>
          <a:xfrm>
            <a:off x="213360" y="177800"/>
            <a:ext cx="11765280" cy="650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Bierstadt" panose="020B0004020202020204" pitchFamily="34" charset="0"/>
              </a:rPr>
              <a:t> What do you think is the world record for the number of times a piece of paper can be folded? </a:t>
            </a:r>
          </a:p>
          <a:p>
            <a:pPr algn="ctr"/>
            <a:endParaRPr lang="en-GB" sz="4000" dirty="0">
              <a:solidFill>
                <a:schemeClr val="tx1"/>
              </a:solidFill>
              <a:latin typeface="Bierstadt" panose="020B0004020202020204" pitchFamily="34" charset="0"/>
            </a:endParaRP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Bierstadt" panose="020B0004020202020204" pitchFamily="34" charset="0"/>
              </a:rPr>
              <a:t>How many times can you fold a piece of paper?</a:t>
            </a:r>
          </a:p>
          <a:p>
            <a:pPr algn="ctr"/>
            <a:endParaRPr lang="en-GB" sz="4000" dirty="0">
              <a:solidFill>
                <a:schemeClr val="tx1"/>
              </a:solidFill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12380C0-98B6-4485-94DE-9B74F481FD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5651142"/>
                  </p:ext>
                </p:extLst>
              </p:nvPr>
            </p:nvGraphicFramePr>
            <p:xfrm>
              <a:off x="1070812" y="579120"/>
              <a:ext cx="10635914" cy="57129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9358">
                      <a:extLst>
                        <a:ext uri="{9D8B030D-6E8A-4147-A177-3AD203B41FA5}">
                          <a16:colId xmlns:a16="http://schemas.microsoft.com/office/drawing/2014/main" val="3803856779"/>
                        </a:ext>
                      </a:extLst>
                    </a:gridCol>
                    <a:gridCol w="2327812">
                      <a:extLst>
                        <a:ext uri="{9D8B030D-6E8A-4147-A177-3AD203B41FA5}">
                          <a16:colId xmlns:a16="http://schemas.microsoft.com/office/drawing/2014/main" val="700653861"/>
                        </a:ext>
                      </a:extLst>
                    </a:gridCol>
                    <a:gridCol w="4185113">
                      <a:extLst>
                        <a:ext uri="{9D8B030D-6E8A-4147-A177-3AD203B41FA5}">
                          <a16:colId xmlns:a16="http://schemas.microsoft.com/office/drawing/2014/main" val="4048656532"/>
                        </a:ext>
                      </a:extLst>
                    </a:gridCol>
                    <a:gridCol w="1383631">
                      <a:extLst>
                        <a:ext uri="{9D8B030D-6E8A-4147-A177-3AD203B41FA5}">
                          <a16:colId xmlns:a16="http://schemas.microsoft.com/office/drawing/2014/main" val="2019373322"/>
                        </a:ext>
                      </a:extLst>
                    </a:gridCol>
                  </a:tblGrid>
                  <a:tr h="826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Number of folds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Height of the paper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9219625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None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0.1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3165106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 fold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1924327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19487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0.8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1922062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4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1.6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055405"/>
                      </a:ext>
                    </a:extLst>
                  </a:tr>
                  <a:tr h="592351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5 folds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660963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3273180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7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1.28 cm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5479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12380C0-98B6-4485-94DE-9B74F481FD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5651142"/>
                  </p:ext>
                </p:extLst>
              </p:nvPr>
            </p:nvGraphicFramePr>
            <p:xfrm>
              <a:off x="1070812" y="579120"/>
              <a:ext cx="10635914" cy="57129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9358">
                      <a:extLst>
                        <a:ext uri="{9D8B030D-6E8A-4147-A177-3AD203B41FA5}">
                          <a16:colId xmlns:a16="http://schemas.microsoft.com/office/drawing/2014/main" val="3803856779"/>
                        </a:ext>
                      </a:extLst>
                    </a:gridCol>
                    <a:gridCol w="2327812">
                      <a:extLst>
                        <a:ext uri="{9D8B030D-6E8A-4147-A177-3AD203B41FA5}">
                          <a16:colId xmlns:a16="http://schemas.microsoft.com/office/drawing/2014/main" val="700653861"/>
                        </a:ext>
                      </a:extLst>
                    </a:gridCol>
                    <a:gridCol w="4185113">
                      <a:extLst>
                        <a:ext uri="{9D8B030D-6E8A-4147-A177-3AD203B41FA5}">
                          <a16:colId xmlns:a16="http://schemas.microsoft.com/office/drawing/2014/main" val="4048656532"/>
                        </a:ext>
                      </a:extLst>
                    </a:gridCol>
                    <a:gridCol w="1383631">
                      <a:extLst>
                        <a:ext uri="{9D8B030D-6E8A-4147-A177-3AD203B41FA5}">
                          <a16:colId xmlns:a16="http://schemas.microsoft.com/office/drawing/2014/main" val="2019373322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Number of folds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Height of the paper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921962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None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0.1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316510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 fold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192432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397895" r="-1762" b="-5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1948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0.8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497895" r="-1762" b="-4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192206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4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1.6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591667" r="-1762" b="-3322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055405"/>
                      </a:ext>
                    </a:extLst>
                  </a:tr>
                  <a:tr h="592351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5 folds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684536" r="-1762" b="-2288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66096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801053" r="-1762" b="-1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327318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7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1.28 cm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901053" r="-1762" b="-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5479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2CF3430-5981-49A0-B609-43671F06B6BA}"/>
              </a:ext>
            </a:extLst>
          </p:cNvPr>
          <p:cNvSpPr/>
          <p:nvPr/>
        </p:nvSpPr>
        <p:spPr>
          <a:xfrm>
            <a:off x="6232358" y="4646127"/>
            <a:ext cx="2610853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441A55-BC98-465E-B179-31051C2C8FA7}"/>
              </a:ext>
            </a:extLst>
          </p:cNvPr>
          <p:cNvSpPr/>
          <p:nvPr/>
        </p:nvSpPr>
        <p:spPr>
          <a:xfrm>
            <a:off x="10442610" y="4614310"/>
            <a:ext cx="1011454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FBE0F5-28E9-479E-8519-24201B4E2717}"/>
              </a:ext>
            </a:extLst>
          </p:cNvPr>
          <p:cNvSpPr/>
          <p:nvPr/>
        </p:nvSpPr>
        <p:spPr>
          <a:xfrm>
            <a:off x="6208295" y="5290784"/>
            <a:ext cx="3236494" cy="3863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EBC90C-FD2F-4890-9B3D-2250EDF4F78A}"/>
              </a:ext>
            </a:extLst>
          </p:cNvPr>
          <p:cNvSpPr/>
          <p:nvPr/>
        </p:nvSpPr>
        <p:spPr>
          <a:xfrm>
            <a:off x="10442610" y="5219967"/>
            <a:ext cx="1011454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3B80B3-1B02-49B0-8FA3-4B2863D5807F}"/>
              </a:ext>
            </a:extLst>
          </p:cNvPr>
          <p:cNvSpPr/>
          <p:nvPr/>
        </p:nvSpPr>
        <p:spPr>
          <a:xfrm>
            <a:off x="6160169" y="5870439"/>
            <a:ext cx="3830053" cy="34988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8ED2AD-A85D-432B-977E-0EDB1D3CB14A}"/>
              </a:ext>
            </a:extLst>
          </p:cNvPr>
          <p:cNvSpPr/>
          <p:nvPr/>
        </p:nvSpPr>
        <p:spPr>
          <a:xfrm>
            <a:off x="10442610" y="5800356"/>
            <a:ext cx="1011454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53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12380C0-98B6-4485-94DE-9B74F481FD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67390"/>
                  </p:ext>
                </p:extLst>
              </p:nvPr>
            </p:nvGraphicFramePr>
            <p:xfrm>
              <a:off x="1070812" y="579120"/>
              <a:ext cx="10635914" cy="57129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9358">
                      <a:extLst>
                        <a:ext uri="{9D8B030D-6E8A-4147-A177-3AD203B41FA5}">
                          <a16:colId xmlns:a16="http://schemas.microsoft.com/office/drawing/2014/main" val="3803856779"/>
                        </a:ext>
                      </a:extLst>
                    </a:gridCol>
                    <a:gridCol w="2327812">
                      <a:extLst>
                        <a:ext uri="{9D8B030D-6E8A-4147-A177-3AD203B41FA5}">
                          <a16:colId xmlns:a16="http://schemas.microsoft.com/office/drawing/2014/main" val="700653861"/>
                        </a:ext>
                      </a:extLst>
                    </a:gridCol>
                    <a:gridCol w="4185113">
                      <a:extLst>
                        <a:ext uri="{9D8B030D-6E8A-4147-A177-3AD203B41FA5}">
                          <a16:colId xmlns:a16="http://schemas.microsoft.com/office/drawing/2014/main" val="4048656532"/>
                        </a:ext>
                      </a:extLst>
                    </a:gridCol>
                    <a:gridCol w="1383631">
                      <a:extLst>
                        <a:ext uri="{9D8B030D-6E8A-4147-A177-3AD203B41FA5}">
                          <a16:colId xmlns:a16="http://schemas.microsoft.com/office/drawing/2014/main" val="2019373322"/>
                        </a:ext>
                      </a:extLst>
                    </a:gridCol>
                  </a:tblGrid>
                  <a:tr h="826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Number of folds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Height of the paper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9219625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None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0.1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3165106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 fold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1924327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19487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0.8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1922062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4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1.6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055405"/>
                      </a:ext>
                    </a:extLst>
                  </a:tr>
                  <a:tr h="592351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5 folds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660963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3273180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7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1.28 cm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5479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12380C0-98B6-4485-94DE-9B74F481FD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67390"/>
                  </p:ext>
                </p:extLst>
              </p:nvPr>
            </p:nvGraphicFramePr>
            <p:xfrm>
              <a:off x="1070812" y="579120"/>
              <a:ext cx="10635914" cy="57129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9358">
                      <a:extLst>
                        <a:ext uri="{9D8B030D-6E8A-4147-A177-3AD203B41FA5}">
                          <a16:colId xmlns:a16="http://schemas.microsoft.com/office/drawing/2014/main" val="3803856779"/>
                        </a:ext>
                      </a:extLst>
                    </a:gridCol>
                    <a:gridCol w="2327812">
                      <a:extLst>
                        <a:ext uri="{9D8B030D-6E8A-4147-A177-3AD203B41FA5}">
                          <a16:colId xmlns:a16="http://schemas.microsoft.com/office/drawing/2014/main" val="700653861"/>
                        </a:ext>
                      </a:extLst>
                    </a:gridCol>
                    <a:gridCol w="4185113">
                      <a:extLst>
                        <a:ext uri="{9D8B030D-6E8A-4147-A177-3AD203B41FA5}">
                          <a16:colId xmlns:a16="http://schemas.microsoft.com/office/drawing/2014/main" val="4048656532"/>
                        </a:ext>
                      </a:extLst>
                    </a:gridCol>
                    <a:gridCol w="1383631">
                      <a:extLst>
                        <a:ext uri="{9D8B030D-6E8A-4147-A177-3AD203B41FA5}">
                          <a16:colId xmlns:a16="http://schemas.microsoft.com/office/drawing/2014/main" val="2019373322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Number of folds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Height of the paper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921962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None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0.1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316510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 fold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192432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397895" r="-1762" b="-5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1948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0.8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497895" r="-1762" b="-4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192206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4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1.6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591667" r="-1762" b="-3322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055405"/>
                      </a:ext>
                    </a:extLst>
                  </a:tr>
                  <a:tr h="592351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5 folds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684536" r="-1762" b="-2288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66096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801053" r="-1762" b="-1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327318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7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1.28 cm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901053" r="-1762" b="-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5479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6EFBE0F5-28E9-479E-8519-24201B4E2717}"/>
              </a:ext>
            </a:extLst>
          </p:cNvPr>
          <p:cNvSpPr/>
          <p:nvPr/>
        </p:nvSpPr>
        <p:spPr>
          <a:xfrm>
            <a:off x="6208295" y="5290784"/>
            <a:ext cx="3236494" cy="3863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EBC90C-FD2F-4890-9B3D-2250EDF4F78A}"/>
              </a:ext>
            </a:extLst>
          </p:cNvPr>
          <p:cNvSpPr/>
          <p:nvPr/>
        </p:nvSpPr>
        <p:spPr>
          <a:xfrm>
            <a:off x="10442610" y="5219967"/>
            <a:ext cx="1011454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3B80B3-1B02-49B0-8FA3-4B2863D5807F}"/>
              </a:ext>
            </a:extLst>
          </p:cNvPr>
          <p:cNvSpPr/>
          <p:nvPr/>
        </p:nvSpPr>
        <p:spPr>
          <a:xfrm>
            <a:off x="6160169" y="5870439"/>
            <a:ext cx="3830053" cy="34988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8ED2AD-A85D-432B-977E-0EDB1D3CB14A}"/>
              </a:ext>
            </a:extLst>
          </p:cNvPr>
          <p:cNvSpPr/>
          <p:nvPr/>
        </p:nvSpPr>
        <p:spPr>
          <a:xfrm>
            <a:off x="10442610" y="5800356"/>
            <a:ext cx="1011454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897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12380C0-98B6-4485-94DE-9B74F481FD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9320050"/>
                  </p:ext>
                </p:extLst>
              </p:nvPr>
            </p:nvGraphicFramePr>
            <p:xfrm>
              <a:off x="1070812" y="579120"/>
              <a:ext cx="10635914" cy="57129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9358">
                      <a:extLst>
                        <a:ext uri="{9D8B030D-6E8A-4147-A177-3AD203B41FA5}">
                          <a16:colId xmlns:a16="http://schemas.microsoft.com/office/drawing/2014/main" val="3803856779"/>
                        </a:ext>
                      </a:extLst>
                    </a:gridCol>
                    <a:gridCol w="2327812">
                      <a:extLst>
                        <a:ext uri="{9D8B030D-6E8A-4147-A177-3AD203B41FA5}">
                          <a16:colId xmlns:a16="http://schemas.microsoft.com/office/drawing/2014/main" val="700653861"/>
                        </a:ext>
                      </a:extLst>
                    </a:gridCol>
                    <a:gridCol w="4185113">
                      <a:extLst>
                        <a:ext uri="{9D8B030D-6E8A-4147-A177-3AD203B41FA5}">
                          <a16:colId xmlns:a16="http://schemas.microsoft.com/office/drawing/2014/main" val="4048656532"/>
                        </a:ext>
                      </a:extLst>
                    </a:gridCol>
                    <a:gridCol w="1383631">
                      <a:extLst>
                        <a:ext uri="{9D8B030D-6E8A-4147-A177-3AD203B41FA5}">
                          <a16:colId xmlns:a16="http://schemas.microsoft.com/office/drawing/2014/main" val="2019373322"/>
                        </a:ext>
                      </a:extLst>
                    </a:gridCol>
                  </a:tblGrid>
                  <a:tr h="826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Number of folds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Height of the paper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9219625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None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0.1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3165106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 fold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1924327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19487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0.8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1922062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4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1.6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055405"/>
                      </a:ext>
                    </a:extLst>
                  </a:tr>
                  <a:tr h="592351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5 folds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660963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3273180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7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1.28 cm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5479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12380C0-98B6-4485-94DE-9B74F481FD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9320050"/>
                  </p:ext>
                </p:extLst>
              </p:nvPr>
            </p:nvGraphicFramePr>
            <p:xfrm>
              <a:off x="1070812" y="579120"/>
              <a:ext cx="10635914" cy="57129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9358">
                      <a:extLst>
                        <a:ext uri="{9D8B030D-6E8A-4147-A177-3AD203B41FA5}">
                          <a16:colId xmlns:a16="http://schemas.microsoft.com/office/drawing/2014/main" val="3803856779"/>
                        </a:ext>
                      </a:extLst>
                    </a:gridCol>
                    <a:gridCol w="2327812">
                      <a:extLst>
                        <a:ext uri="{9D8B030D-6E8A-4147-A177-3AD203B41FA5}">
                          <a16:colId xmlns:a16="http://schemas.microsoft.com/office/drawing/2014/main" val="700653861"/>
                        </a:ext>
                      </a:extLst>
                    </a:gridCol>
                    <a:gridCol w="4185113">
                      <a:extLst>
                        <a:ext uri="{9D8B030D-6E8A-4147-A177-3AD203B41FA5}">
                          <a16:colId xmlns:a16="http://schemas.microsoft.com/office/drawing/2014/main" val="4048656532"/>
                        </a:ext>
                      </a:extLst>
                    </a:gridCol>
                    <a:gridCol w="1383631">
                      <a:extLst>
                        <a:ext uri="{9D8B030D-6E8A-4147-A177-3AD203B41FA5}">
                          <a16:colId xmlns:a16="http://schemas.microsoft.com/office/drawing/2014/main" val="2019373322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Number of folds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Height of the paper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921962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None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0.1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316510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 fold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192432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397895" r="-1762" b="-5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1948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0.8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497895" r="-1762" b="-4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192206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4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1.6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591667" r="-1762" b="-3322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055405"/>
                      </a:ext>
                    </a:extLst>
                  </a:tr>
                  <a:tr h="592351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5 folds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684536" r="-1762" b="-2288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66096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801053" r="-1762" b="-1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327318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7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1.28 cm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901053" r="-1762" b="-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5479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93B80B3-1B02-49B0-8FA3-4B2863D5807F}"/>
              </a:ext>
            </a:extLst>
          </p:cNvPr>
          <p:cNvSpPr/>
          <p:nvPr/>
        </p:nvSpPr>
        <p:spPr>
          <a:xfrm>
            <a:off x="6160169" y="5870439"/>
            <a:ext cx="3830053" cy="34988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8ED2AD-A85D-432B-977E-0EDB1D3CB14A}"/>
              </a:ext>
            </a:extLst>
          </p:cNvPr>
          <p:cNvSpPr/>
          <p:nvPr/>
        </p:nvSpPr>
        <p:spPr>
          <a:xfrm>
            <a:off x="10442610" y="5800356"/>
            <a:ext cx="1011454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268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12380C0-98B6-4485-94DE-9B74F481FD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634579"/>
                  </p:ext>
                </p:extLst>
              </p:nvPr>
            </p:nvGraphicFramePr>
            <p:xfrm>
              <a:off x="1070812" y="579120"/>
              <a:ext cx="10635914" cy="57129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9358">
                      <a:extLst>
                        <a:ext uri="{9D8B030D-6E8A-4147-A177-3AD203B41FA5}">
                          <a16:colId xmlns:a16="http://schemas.microsoft.com/office/drawing/2014/main" val="3803856779"/>
                        </a:ext>
                      </a:extLst>
                    </a:gridCol>
                    <a:gridCol w="2327812">
                      <a:extLst>
                        <a:ext uri="{9D8B030D-6E8A-4147-A177-3AD203B41FA5}">
                          <a16:colId xmlns:a16="http://schemas.microsoft.com/office/drawing/2014/main" val="700653861"/>
                        </a:ext>
                      </a:extLst>
                    </a:gridCol>
                    <a:gridCol w="4185113">
                      <a:extLst>
                        <a:ext uri="{9D8B030D-6E8A-4147-A177-3AD203B41FA5}">
                          <a16:colId xmlns:a16="http://schemas.microsoft.com/office/drawing/2014/main" val="4048656532"/>
                        </a:ext>
                      </a:extLst>
                    </a:gridCol>
                    <a:gridCol w="1383631">
                      <a:extLst>
                        <a:ext uri="{9D8B030D-6E8A-4147-A177-3AD203B41FA5}">
                          <a16:colId xmlns:a16="http://schemas.microsoft.com/office/drawing/2014/main" val="2019373322"/>
                        </a:ext>
                      </a:extLst>
                    </a:gridCol>
                  </a:tblGrid>
                  <a:tr h="826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Number of folds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Height of the paper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9219625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None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0.1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3165106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 fold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1924327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19487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0.8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1922062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4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1.6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055405"/>
                      </a:ext>
                    </a:extLst>
                  </a:tr>
                  <a:tr h="592351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5 folds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660963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3273180"/>
                      </a:ext>
                    </a:extLst>
                  </a:tr>
                  <a:tr h="448747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7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1.28 cm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5479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12380C0-98B6-4485-94DE-9B74F481FD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634579"/>
                  </p:ext>
                </p:extLst>
              </p:nvPr>
            </p:nvGraphicFramePr>
            <p:xfrm>
              <a:off x="1070812" y="579120"/>
              <a:ext cx="10635914" cy="57129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9358">
                      <a:extLst>
                        <a:ext uri="{9D8B030D-6E8A-4147-A177-3AD203B41FA5}">
                          <a16:colId xmlns:a16="http://schemas.microsoft.com/office/drawing/2014/main" val="3803856779"/>
                        </a:ext>
                      </a:extLst>
                    </a:gridCol>
                    <a:gridCol w="2327812">
                      <a:extLst>
                        <a:ext uri="{9D8B030D-6E8A-4147-A177-3AD203B41FA5}">
                          <a16:colId xmlns:a16="http://schemas.microsoft.com/office/drawing/2014/main" val="700653861"/>
                        </a:ext>
                      </a:extLst>
                    </a:gridCol>
                    <a:gridCol w="4185113">
                      <a:extLst>
                        <a:ext uri="{9D8B030D-6E8A-4147-A177-3AD203B41FA5}">
                          <a16:colId xmlns:a16="http://schemas.microsoft.com/office/drawing/2014/main" val="4048656532"/>
                        </a:ext>
                      </a:extLst>
                    </a:gridCol>
                    <a:gridCol w="1383631">
                      <a:extLst>
                        <a:ext uri="{9D8B030D-6E8A-4147-A177-3AD203B41FA5}">
                          <a16:colId xmlns:a16="http://schemas.microsoft.com/office/drawing/2014/main" val="2019373322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Number of folds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Bierstadt" panose="020B0004020202020204" pitchFamily="34" charset="0"/>
                            </a:rPr>
                            <a:t>Height of the paper</a:t>
                          </a: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3200" dirty="0">
                            <a:solidFill>
                              <a:schemeClr val="tx1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rgbClr val="FF0000">
                            <a:alpha val="26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921962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None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0.1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Bierstadt" panose="020B000402020202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316510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 fold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192432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397895" r="-1762" b="-5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1948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0.8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497895" r="-1762" b="-4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192206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4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1.6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591667" r="-1762" b="-3322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055405"/>
                      </a:ext>
                    </a:extLst>
                  </a:tr>
                  <a:tr h="592351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5 folds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3.2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684536" r="-1762" b="-2288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66096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6.4 mm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801053" r="-1762" b="-1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327318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7 folds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1.28 cm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200" dirty="0">
                              <a:latin typeface="Bierstadt" panose="020B0004020202020204" pitchFamily="34" charset="0"/>
                            </a:rPr>
                            <a:t>2 x 2 x 2 x 2 x 2 x 2 x 2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9604" t="-901053" r="-1762" b="-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5479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60920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E6BC7B-A5CC-4CBD-9238-AA55E8ABEFF7}"/>
              </a:ext>
            </a:extLst>
          </p:cNvPr>
          <p:cNvSpPr/>
          <p:nvPr/>
        </p:nvSpPr>
        <p:spPr>
          <a:xfrm>
            <a:off x="2023310" y="582126"/>
            <a:ext cx="8145379" cy="170387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Bierstadt" panose="020B0004020202020204" pitchFamily="34" charset="0"/>
              </a:rPr>
              <a:t>How can we work out how high the paper would be if it was folded 20 times?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8F41EC-B273-4418-A246-8B944E63DA20}"/>
              </a:ext>
            </a:extLst>
          </p:cNvPr>
          <p:cNvSpPr/>
          <p:nvPr/>
        </p:nvSpPr>
        <p:spPr>
          <a:xfrm>
            <a:off x="289157" y="2651443"/>
            <a:ext cx="11613682" cy="115977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Bierstadt" panose="020B0004020202020204" pitchFamily="34" charset="0"/>
              </a:rPr>
              <a:t>2 x 2 x 2 x 2 x 2 x 2 x 2 x 2 x 2 x 2 x 2 x 2 x 2 x 2 x 2 x 2 x 2 x 2 x 2 x 2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C31A514-7EA5-411D-9EAE-0FB87D4612C3}"/>
                  </a:ext>
                </a:extLst>
              </p:cNvPr>
              <p:cNvSpPr/>
              <p:nvPr/>
            </p:nvSpPr>
            <p:spPr>
              <a:xfrm>
                <a:off x="6669508" y="4472152"/>
                <a:ext cx="1159043" cy="115977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C31A514-7EA5-411D-9EAE-0FB87D4612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508" y="4472152"/>
                <a:ext cx="1159043" cy="115977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Calculator with solid fill">
            <a:extLst>
              <a:ext uri="{FF2B5EF4-FFF2-40B4-BE49-F238E27FC236}">
                <a16:creationId xmlns:a16="http://schemas.microsoft.com/office/drawing/2014/main" id="{448A26F1-21D3-4B9A-BD96-91F34BE8E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8966" y="4093525"/>
            <a:ext cx="1917032" cy="191703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4F688C-86E9-4CD6-ACB7-B69437BBACE8}"/>
              </a:ext>
            </a:extLst>
          </p:cNvPr>
          <p:cNvSpPr/>
          <p:nvPr/>
        </p:nvSpPr>
        <p:spPr>
          <a:xfrm>
            <a:off x="2446413" y="4472152"/>
            <a:ext cx="1159043" cy="115977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Bierstadt" panose="020B0004020202020204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86501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C31A514-7EA5-411D-9EAE-0FB87D4612C3}"/>
                  </a:ext>
                </a:extLst>
              </p:cNvPr>
              <p:cNvSpPr/>
              <p:nvPr/>
            </p:nvSpPr>
            <p:spPr>
              <a:xfrm>
                <a:off x="2548889" y="3112583"/>
                <a:ext cx="1159043" cy="115977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C31A514-7EA5-411D-9EAE-0FB87D4612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889" y="3112583"/>
                <a:ext cx="1159043" cy="115977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95BC0F-6104-45FE-9323-FA6D3AB599B3}"/>
              </a:ext>
            </a:extLst>
          </p:cNvPr>
          <p:cNvSpPr/>
          <p:nvPr/>
        </p:nvSpPr>
        <p:spPr>
          <a:xfrm>
            <a:off x="289159" y="1180789"/>
            <a:ext cx="11613682" cy="115977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Bierstadt" panose="020B0004020202020204" pitchFamily="34" charset="0"/>
              </a:rPr>
              <a:t>2 x 2 x 2 x 2 x 2 x 2 x 2 x 2 x 2 x 2 x 2 x 2 x 2 x 2 x 2 x 2 x 2 x 2 x 2 x 2   </a:t>
            </a:r>
          </a:p>
        </p:txBody>
      </p:sp>
      <p:pic>
        <p:nvPicPr>
          <p:cNvPr id="8" name="Graphic 7" descr="Calculator with solid fill">
            <a:extLst>
              <a:ext uri="{FF2B5EF4-FFF2-40B4-BE49-F238E27FC236}">
                <a16:creationId xmlns:a16="http://schemas.microsoft.com/office/drawing/2014/main" id="{A7648DFC-0963-4AB3-A5D2-3A8DE2A32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964" y="2733957"/>
            <a:ext cx="1917032" cy="191703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DB23E2-2C99-4A69-A35E-0E26E124BAA5}"/>
              </a:ext>
            </a:extLst>
          </p:cNvPr>
          <p:cNvSpPr/>
          <p:nvPr/>
        </p:nvSpPr>
        <p:spPr>
          <a:xfrm>
            <a:off x="4613082" y="3112581"/>
            <a:ext cx="2370221" cy="115977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Bierstadt" panose="020B0004020202020204" pitchFamily="34" charset="0"/>
              </a:rPr>
              <a:t>= 1048576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641A344-883C-4047-B34B-57A114CC21B6}"/>
              </a:ext>
            </a:extLst>
          </p:cNvPr>
          <p:cNvSpPr/>
          <p:nvPr/>
        </p:nvSpPr>
        <p:spPr>
          <a:xfrm>
            <a:off x="7888454" y="3112582"/>
            <a:ext cx="2859907" cy="115977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Bierstadt" panose="020B0004020202020204" pitchFamily="34" charset="0"/>
              </a:rPr>
              <a:t>= 104.86 m </a:t>
            </a:r>
          </a:p>
        </p:txBody>
      </p:sp>
    </p:spTree>
    <p:extLst>
      <p:ext uri="{BB962C8B-B14F-4D97-AF65-F5344CB8AC3E}">
        <p14:creationId xmlns:p14="http://schemas.microsoft.com/office/powerpoint/2010/main" val="1005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155185-2E39-423D-90A9-723D23861661}"/>
              </a:ext>
            </a:extLst>
          </p:cNvPr>
          <p:cNvSpPr txBox="1"/>
          <p:nvPr/>
        </p:nvSpPr>
        <p:spPr>
          <a:xfrm>
            <a:off x="353549" y="867321"/>
            <a:ext cx="11484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Bierstadt" panose="020B0004020202020204" pitchFamily="34" charset="0"/>
              </a:rPr>
              <a:t>14 folds is 1.64m high which is approximately the height of…….</a:t>
            </a:r>
          </a:p>
        </p:txBody>
      </p:sp>
      <p:pic>
        <p:nvPicPr>
          <p:cNvPr id="2056" name="Picture 8" descr=" British Prime Minister Rishi Sunak waves to members of the media after taking office outside Number 10 in Downing Street.">
            <a:extLst>
              <a:ext uri="{FF2B5EF4-FFF2-40B4-BE49-F238E27FC236}">
                <a16:creationId xmlns:a16="http://schemas.microsoft.com/office/drawing/2014/main" id="{2E23C0D1-A720-44D1-AE0A-81A259107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948" y="1516816"/>
            <a:ext cx="61341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50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155185-2E39-423D-90A9-723D23861661}"/>
              </a:ext>
            </a:extLst>
          </p:cNvPr>
          <p:cNvSpPr txBox="1"/>
          <p:nvPr/>
        </p:nvSpPr>
        <p:spPr>
          <a:xfrm>
            <a:off x="198910" y="981421"/>
            <a:ext cx="1179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Bierstadt" panose="020B0004020202020204" pitchFamily="34" charset="0"/>
              </a:rPr>
              <a:t>20 folds is 104.86 m high which is approximately the height of…….</a:t>
            </a:r>
          </a:p>
        </p:txBody>
      </p:sp>
      <p:pic>
        <p:nvPicPr>
          <p:cNvPr id="3074" name="Picture 2" descr="BIG BEN (London) - All You Need to Know BEFORE You Go">
            <a:extLst>
              <a:ext uri="{FF2B5EF4-FFF2-40B4-BE49-F238E27FC236}">
                <a16:creationId xmlns:a16="http://schemas.microsoft.com/office/drawing/2014/main" id="{E03AEDB4-E107-4046-AF97-0A8A6CB14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0025" y="1566196"/>
            <a:ext cx="4551947" cy="455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8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1456058-718E-4E71-88EA-96565ED7B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922" y="463616"/>
            <a:ext cx="10931718" cy="58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308C33-317C-4BCF-BBCA-CE45922067F4}"/>
              </a:ext>
            </a:extLst>
          </p:cNvPr>
          <p:cNvSpPr/>
          <p:nvPr/>
        </p:nvSpPr>
        <p:spPr>
          <a:xfrm>
            <a:off x="4584032" y="842212"/>
            <a:ext cx="4415590" cy="276911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Bierstadt" panose="020B0004020202020204" pitchFamily="34" charset="0"/>
              </a:rPr>
              <a:t>So, how many folds do you think it would it take so the paper is high enough to reach the moon?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D9135A-F9A7-4ECA-8208-926B0F391A20}"/>
              </a:ext>
            </a:extLst>
          </p:cNvPr>
          <p:cNvSpPr/>
          <p:nvPr/>
        </p:nvSpPr>
        <p:spPr>
          <a:xfrm>
            <a:off x="1439777" y="4389669"/>
            <a:ext cx="7956886" cy="123654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Bierstadt" panose="020B0004020202020204" pitchFamily="34" charset="0"/>
              </a:rPr>
              <a:t>Reminder – the moon is 384,400 km away </a:t>
            </a:r>
          </a:p>
        </p:txBody>
      </p:sp>
    </p:spTree>
    <p:extLst>
      <p:ext uri="{BB962C8B-B14F-4D97-AF65-F5344CB8AC3E}">
        <p14:creationId xmlns:p14="http://schemas.microsoft.com/office/powerpoint/2010/main" val="196724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1456058-718E-4E71-88EA-96565ED7B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510" y="463616"/>
            <a:ext cx="11022129" cy="58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308C33-317C-4BCF-BBCA-CE45922067F4}"/>
              </a:ext>
            </a:extLst>
          </p:cNvPr>
          <p:cNvSpPr/>
          <p:nvPr/>
        </p:nvSpPr>
        <p:spPr>
          <a:xfrm>
            <a:off x="4584032" y="842212"/>
            <a:ext cx="4415590" cy="99862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Bierstadt" panose="020B0004020202020204" pitchFamily="34" charset="0"/>
              </a:rPr>
              <a:t>The answer is…..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D9135A-F9A7-4ECA-8208-926B0F391A20}"/>
              </a:ext>
            </a:extLst>
          </p:cNvPr>
          <p:cNvSpPr/>
          <p:nvPr/>
        </p:nvSpPr>
        <p:spPr>
          <a:xfrm>
            <a:off x="2332121" y="2585372"/>
            <a:ext cx="7956886" cy="123654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Bierstadt" panose="020B0004020202020204" pitchFamily="34" charset="0"/>
              </a:rPr>
              <a:t>42! If you were able to fold a piece of A4 paper 42 times it would reach to the moon!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8B9B6E-C7FE-4E2B-9F80-B8A7604AFE8A}"/>
              </a:ext>
            </a:extLst>
          </p:cNvPr>
          <p:cNvSpPr/>
          <p:nvPr/>
        </p:nvSpPr>
        <p:spPr>
          <a:xfrm>
            <a:off x="1446841" y="4574169"/>
            <a:ext cx="7956886" cy="123654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Bierstadt" panose="020B0004020202020204" pitchFamily="34" charset="0"/>
              </a:rPr>
              <a:t>How many folds would take you to the moon and back again?</a:t>
            </a:r>
          </a:p>
        </p:txBody>
      </p:sp>
    </p:spTree>
    <p:extLst>
      <p:ext uri="{BB962C8B-B14F-4D97-AF65-F5344CB8AC3E}">
        <p14:creationId xmlns:p14="http://schemas.microsoft.com/office/powerpoint/2010/main" val="199980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AD3EEE-CA7D-4D30-A519-08EB6937575C}"/>
              </a:ext>
            </a:extLst>
          </p:cNvPr>
          <p:cNvSpPr/>
          <p:nvPr/>
        </p:nvSpPr>
        <p:spPr>
          <a:xfrm>
            <a:off x="213360" y="177800"/>
            <a:ext cx="11765280" cy="650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C9172-57DF-44C4-86D5-79B945B788EA}"/>
              </a:ext>
            </a:extLst>
          </p:cNvPr>
          <p:cNvSpPr txBox="1"/>
          <p:nvPr/>
        </p:nvSpPr>
        <p:spPr>
          <a:xfrm>
            <a:off x="682592" y="1443841"/>
            <a:ext cx="10495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Bierstadt" panose="020B0004020202020204" pitchFamily="34" charset="0"/>
              </a:rPr>
              <a:t>What do you predict?</a:t>
            </a:r>
          </a:p>
          <a:p>
            <a:endParaRPr lang="en-GB" sz="3600" dirty="0">
              <a:latin typeface="Bierstadt" panose="020B0004020202020204" pitchFamily="34" charset="0"/>
            </a:endParaRPr>
          </a:p>
          <a:p>
            <a:r>
              <a:rPr lang="en-GB" sz="3600" dirty="0">
                <a:latin typeface="Bierstadt" panose="020B0004020202020204" pitchFamily="34" charset="0"/>
              </a:rPr>
              <a:t>Will it be the same for each type of paper?</a:t>
            </a:r>
          </a:p>
          <a:p>
            <a:endParaRPr lang="en-GB" sz="3600" dirty="0">
              <a:latin typeface="Bierstadt" panose="020B0004020202020204" pitchFamily="34" charset="0"/>
            </a:endParaRPr>
          </a:p>
          <a:p>
            <a:r>
              <a:rPr lang="en-GB" sz="3600" dirty="0">
                <a:latin typeface="Bierstadt" panose="020B0004020202020204" pitchFamily="34" charset="0"/>
              </a:rPr>
              <a:t>If not, what will make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26460026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ie (Disney) - Wikipedia">
            <a:extLst>
              <a:ext uri="{FF2B5EF4-FFF2-40B4-BE49-F238E27FC236}">
                <a16:creationId xmlns:a16="http://schemas.microsoft.com/office/drawing/2014/main" id="{FB6853FE-8F9A-4874-80D2-EA487400F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5028" y="2663526"/>
            <a:ext cx="2798846" cy="29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EF6745F-7DD2-409F-BAD4-B269A68711A3}"/>
              </a:ext>
            </a:extLst>
          </p:cNvPr>
          <p:cNvSpPr/>
          <p:nvPr/>
        </p:nvSpPr>
        <p:spPr>
          <a:xfrm>
            <a:off x="4692316" y="344422"/>
            <a:ext cx="6424863" cy="3801979"/>
          </a:xfrm>
          <a:prstGeom prst="wedgeEllipseCallout">
            <a:avLst>
              <a:gd name="adj1" fmla="val -57162"/>
              <a:gd name="adj2" fmla="val 179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Bierstadt" panose="020B0004020202020204" pitchFamily="34" charset="0"/>
              </a:rPr>
              <a:t>Would you rather have a penny that doubles everyday or a million pounds?</a:t>
            </a:r>
          </a:p>
        </p:txBody>
      </p:sp>
    </p:spTree>
    <p:extLst>
      <p:ext uri="{BB962C8B-B14F-4D97-AF65-F5344CB8AC3E}">
        <p14:creationId xmlns:p14="http://schemas.microsoft.com/office/powerpoint/2010/main" val="401169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0516E-B5FE-4B37-996C-4D35E0620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502" y="345281"/>
            <a:ext cx="7110995" cy="616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4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AD3EEE-CA7D-4D30-A519-08EB6937575C}"/>
              </a:ext>
            </a:extLst>
          </p:cNvPr>
          <p:cNvSpPr/>
          <p:nvPr/>
        </p:nvSpPr>
        <p:spPr>
          <a:xfrm>
            <a:off x="213360" y="177800"/>
            <a:ext cx="11765280" cy="650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3E37F-5CE6-4E12-B922-ECDFBDF26070}"/>
              </a:ext>
            </a:extLst>
          </p:cNvPr>
          <p:cNvSpPr txBox="1"/>
          <p:nvPr/>
        </p:nvSpPr>
        <p:spPr>
          <a:xfrm>
            <a:off x="406400" y="660400"/>
            <a:ext cx="1108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ierstadt" panose="020B0004020202020204" pitchFamily="34" charset="0"/>
              </a:rPr>
              <a:t>How will you record your predictions and your results?</a:t>
            </a:r>
          </a:p>
        </p:txBody>
      </p:sp>
    </p:spTree>
    <p:extLst>
      <p:ext uri="{BB962C8B-B14F-4D97-AF65-F5344CB8AC3E}">
        <p14:creationId xmlns:p14="http://schemas.microsoft.com/office/powerpoint/2010/main" val="140692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AD3EEE-CA7D-4D30-A519-08EB6937575C}"/>
              </a:ext>
            </a:extLst>
          </p:cNvPr>
          <p:cNvSpPr/>
          <p:nvPr/>
        </p:nvSpPr>
        <p:spPr>
          <a:xfrm>
            <a:off x="213359" y="177800"/>
            <a:ext cx="11765280" cy="650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3E37F-5CE6-4E12-B922-ECDFBDF26070}"/>
              </a:ext>
            </a:extLst>
          </p:cNvPr>
          <p:cNvSpPr txBox="1"/>
          <p:nvPr/>
        </p:nvSpPr>
        <p:spPr>
          <a:xfrm>
            <a:off x="406400" y="660400"/>
            <a:ext cx="1108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ierstadt" panose="020B0004020202020204" pitchFamily="34" charset="0"/>
              </a:rPr>
              <a:t>How will you record your predictions and your results?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4C4CFC0-3F62-45B1-A817-0D06B562D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383369"/>
              </p:ext>
            </p:extLst>
          </p:nvPr>
        </p:nvGraphicFramePr>
        <p:xfrm>
          <a:off x="1034716" y="1962839"/>
          <a:ext cx="9853862" cy="349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1028">
                  <a:extLst>
                    <a:ext uri="{9D8B030D-6E8A-4147-A177-3AD203B41FA5}">
                      <a16:colId xmlns:a16="http://schemas.microsoft.com/office/drawing/2014/main" val="3803856779"/>
                    </a:ext>
                  </a:extLst>
                </a:gridCol>
                <a:gridCol w="2279397">
                  <a:extLst>
                    <a:ext uri="{9D8B030D-6E8A-4147-A177-3AD203B41FA5}">
                      <a16:colId xmlns:a16="http://schemas.microsoft.com/office/drawing/2014/main" val="700653861"/>
                    </a:ext>
                  </a:extLst>
                </a:gridCol>
                <a:gridCol w="2373437">
                  <a:extLst>
                    <a:ext uri="{9D8B030D-6E8A-4147-A177-3AD203B41FA5}">
                      <a16:colId xmlns:a16="http://schemas.microsoft.com/office/drawing/2014/main" val="4173266998"/>
                    </a:ext>
                  </a:extLst>
                </a:gridCol>
              </a:tblGrid>
              <a:tr h="58325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Type of paper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Prediction</a:t>
                      </a:r>
                    </a:p>
                  </a:txBody>
                  <a:tcPr>
                    <a:solidFill>
                      <a:srgbClr val="FF0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chemeClr val="tx1"/>
                          </a:solidFill>
                          <a:latin typeface="Bierstadt" panose="020B0004020202020204" pitchFamily="34" charset="0"/>
                        </a:rPr>
                        <a:t>Result</a:t>
                      </a:r>
                    </a:p>
                  </a:txBody>
                  <a:tcPr>
                    <a:solidFill>
                      <a:srgbClr val="FF0000">
                        <a:alpha val="2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19625"/>
                  </a:ext>
                </a:extLst>
              </a:tr>
              <a:tr h="5832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65106"/>
                  </a:ext>
                </a:extLst>
              </a:tr>
              <a:tr h="5832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924327"/>
                  </a:ext>
                </a:extLst>
              </a:tr>
              <a:tr h="5832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9487"/>
                  </a:ext>
                </a:extLst>
              </a:tr>
              <a:tr h="58325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22062"/>
                  </a:ext>
                </a:extLst>
              </a:tr>
              <a:tr h="58325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55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13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7538A4-CCF4-49EF-A96F-2510B8B77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182" y="568960"/>
            <a:ext cx="1643063" cy="1548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9BDB44-E189-4806-BCF4-3711373A73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42" y="261023"/>
            <a:ext cx="4541221" cy="290576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C44DAA-610C-4C10-8C21-EB183BA288CF}"/>
              </a:ext>
            </a:extLst>
          </p:cNvPr>
          <p:cNvSpPr/>
          <p:nvPr/>
        </p:nvSpPr>
        <p:spPr>
          <a:xfrm>
            <a:off x="489407" y="2991158"/>
            <a:ext cx="11016793" cy="235877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Bierstadt" panose="020B0004020202020204" pitchFamily="34" charset="0"/>
              </a:rPr>
              <a:t>Have you changed your mind about the world record?</a:t>
            </a:r>
          </a:p>
        </p:txBody>
      </p:sp>
    </p:spTree>
    <p:extLst>
      <p:ext uri="{BB962C8B-B14F-4D97-AF65-F5344CB8AC3E}">
        <p14:creationId xmlns:p14="http://schemas.microsoft.com/office/powerpoint/2010/main" val="361158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74ECD1-E69F-4673-826F-A48336E729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419" y="177800"/>
            <a:ext cx="4541221" cy="2905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57076-99C4-4620-AD1B-E23266F96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591" y="752083"/>
            <a:ext cx="1643063" cy="1548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200FCA-62BA-4DDB-A452-410A1A854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999" y="2874375"/>
            <a:ext cx="8595360" cy="380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5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09E84D-98C3-4880-9A6F-F19E432B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347" y="775452"/>
            <a:ext cx="9097879" cy="530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A7B2A9-629A-423B-A86A-8B68084215B3}"/>
              </a:ext>
            </a:extLst>
          </p:cNvPr>
          <p:cNvSpPr/>
          <p:nvPr/>
        </p:nvSpPr>
        <p:spPr>
          <a:xfrm>
            <a:off x="6954253" y="520114"/>
            <a:ext cx="4343400" cy="220177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Bierstadt" panose="020B0004020202020204" pitchFamily="34" charset="0"/>
              </a:rPr>
              <a:t>What unit of measurement would be the most sensible to measure the thickness of a regular piece of printer paper?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B9DF6-EEAD-461A-B167-3E18F3CB07FD}"/>
              </a:ext>
            </a:extLst>
          </p:cNvPr>
          <p:cNvSpPr/>
          <p:nvPr/>
        </p:nvSpPr>
        <p:spPr>
          <a:xfrm>
            <a:off x="5579643" y="3064207"/>
            <a:ext cx="5618749" cy="145699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Bierstadt" panose="020B0004020202020204" pitchFamily="34" charset="0"/>
              </a:rPr>
              <a:t>A sheet of regular paper is 0.1mm thick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DEC476-FEA0-400A-9E89-053395D6C0D8}"/>
              </a:ext>
            </a:extLst>
          </p:cNvPr>
          <p:cNvSpPr/>
          <p:nvPr/>
        </p:nvSpPr>
        <p:spPr>
          <a:xfrm>
            <a:off x="2770268" y="4967871"/>
            <a:ext cx="6758743" cy="145699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Bierstadt" panose="020B0004020202020204" pitchFamily="34" charset="0"/>
              </a:rPr>
              <a:t>How thick would it be if it was folded in half?</a:t>
            </a:r>
          </a:p>
        </p:txBody>
      </p:sp>
    </p:spTree>
    <p:extLst>
      <p:ext uri="{BB962C8B-B14F-4D97-AF65-F5344CB8AC3E}">
        <p14:creationId xmlns:p14="http://schemas.microsoft.com/office/powerpoint/2010/main" val="291930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1605</Words>
  <Application>Microsoft Macintosh PowerPoint</Application>
  <PresentationFormat>Widescreen</PresentationFormat>
  <Paragraphs>519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Bierstadt</vt:lpstr>
      <vt:lpstr>Calibri</vt:lpstr>
      <vt:lpstr>Calibri Light</vt:lpstr>
      <vt:lpstr>Cambria Math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NCG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Rebecca Atherfold</dc:creator>
  <cp:keywords/>
  <dc:description/>
  <cp:lastModifiedBy>Andrew Jeffrey</cp:lastModifiedBy>
  <cp:revision>6</cp:revision>
  <dcterms:created xsi:type="dcterms:W3CDTF">2022-10-23T12:27:56Z</dcterms:created>
  <dcterms:modified xsi:type="dcterms:W3CDTF">2022-10-29T16:12:39Z</dcterms:modified>
  <cp:category/>
</cp:coreProperties>
</file>